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C0E823F-FFB7-4566-8CE7-4401230BC2E5}">
  <a:tblStyle styleId="{6C0E823F-FFB7-4566-8CE7-4401230BC2E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124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984429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6fae264bad27968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6fae264bad27968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56fae264bad27968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6</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42" name="Google Shape;14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6: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 name="Google Shape;43;p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4" name="Google Shape;4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8" name="Google Shape;68;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p:nvPr/>
        </p:nvSpPr>
        <p:spPr>
          <a:xfrm>
            <a:off x="90475" y="138085"/>
            <a:ext cx="8817000" cy="228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95959"/>
              </a:buClr>
              <a:buSzPts val="3000"/>
              <a:buFont typeface="Arial"/>
              <a:buNone/>
            </a:pPr>
            <a:r>
              <a:rPr lang="en-US" sz="2400" b="1" i="0" u="none" strike="noStrike" cap="none">
                <a:latin typeface="Arial"/>
                <a:ea typeface="Arial"/>
                <a:cs typeface="Arial"/>
                <a:sym typeface="Arial"/>
              </a:rPr>
              <a:t>We are excited to launch ClassDojo </a:t>
            </a:r>
            <a:r>
              <a:rPr lang="en-US" sz="2400" b="1"/>
              <a:t>across</a:t>
            </a:r>
            <a:r>
              <a:rPr lang="en-US" sz="2400" b="1" i="0" u="none" strike="noStrike" cap="none">
                <a:latin typeface="Arial"/>
                <a:ea typeface="Arial"/>
                <a:cs typeface="Arial"/>
                <a:sym typeface="Arial"/>
              </a:rPr>
              <a:t> Oak Field to build our classroom community and communicate with you </a:t>
            </a:r>
            <a:r>
              <a:rPr lang="en-US" sz="2400" b="1"/>
              <a:t>about learning and progress. </a:t>
            </a:r>
            <a:endParaRPr sz="2400" b="0" i="0" u="none" strike="noStrike" cap="none">
              <a:latin typeface="Arial"/>
              <a:ea typeface="Arial"/>
              <a:cs typeface="Arial"/>
              <a:sym typeface="Arial"/>
            </a:endParaRPr>
          </a:p>
        </p:txBody>
      </p:sp>
      <p:sp>
        <p:nvSpPr>
          <p:cNvPr id="89" name="Google Shape;89;p13"/>
          <p:cNvSpPr txBox="1"/>
          <p:nvPr/>
        </p:nvSpPr>
        <p:spPr>
          <a:xfrm>
            <a:off x="406400" y="4606925"/>
            <a:ext cx="3838500" cy="101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2000"/>
              <a:buFont typeface="Arial"/>
              <a:buNone/>
            </a:pPr>
            <a:r>
              <a:rPr lang="en-US" sz="2000">
                <a:solidFill>
                  <a:srgbClr val="595959"/>
                </a:solidFill>
              </a:rPr>
              <a:t>Using DoJo, we can </a:t>
            </a:r>
            <a:r>
              <a:rPr lang="en-US" sz="2000" b="0" i="0" u="none" strike="noStrike" cap="none">
                <a:solidFill>
                  <a:srgbClr val="595959"/>
                </a:solidFill>
                <a:latin typeface="Arial"/>
                <a:ea typeface="Arial"/>
                <a:cs typeface="Arial"/>
                <a:sym typeface="Arial"/>
              </a:rPr>
              <a:t> build a </a:t>
            </a:r>
            <a:r>
              <a:rPr lang="en-US" sz="2000" b="1" i="0" u="none" strike="noStrike" cap="none">
                <a:solidFill>
                  <a:srgbClr val="595959"/>
                </a:solidFill>
                <a:latin typeface="Arial"/>
                <a:ea typeface="Arial"/>
                <a:cs typeface="Arial"/>
                <a:sym typeface="Arial"/>
              </a:rPr>
              <a:t>positive culture </a:t>
            </a:r>
            <a:r>
              <a:rPr lang="en-US" sz="2000" b="0" i="0" u="none" strike="noStrike" cap="none">
                <a:solidFill>
                  <a:srgbClr val="595959"/>
                </a:solidFill>
                <a:latin typeface="Arial"/>
                <a:ea typeface="Arial"/>
                <a:cs typeface="Arial"/>
                <a:sym typeface="Arial"/>
              </a:rPr>
              <a:t>where students are engaged</a:t>
            </a:r>
            <a:r>
              <a:rPr lang="en-US" sz="2000">
                <a:solidFill>
                  <a:srgbClr val="595959"/>
                </a:solidFill>
              </a:rPr>
              <a:t> and</a:t>
            </a:r>
            <a:r>
              <a:rPr lang="en-US" sz="2000" b="0" i="0" u="none" strike="noStrike" cap="none">
                <a:solidFill>
                  <a:srgbClr val="595959"/>
                </a:solidFill>
                <a:latin typeface="Arial"/>
                <a:ea typeface="Arial"/>
                <a:cs typeface="Arial"/>
                <a:sym typeface="Arial"/>
              </a:rPr>
              <a:t> encouraged</a:t>
            </a:r>
            <a:r>
              <a:rPr lang="en-US" sz="2000">
                <a:solidFill>
                  <a:srgbClr val="595959"/>
                </a:solidFill>
              </a:rPr>
              <a:t> to</a:t>
            </a:r>
            <a:r>
              <a:rPr lang="en-US" sz="2000" b="0" i="0" u="none" strike="noStrike" cap="none">
                <a:solidFill>
                  <a:srgbClr val="595959"/>
                </a:solidFill>
                <a:latin typeface="Arial"/>
                <a:ea typeface="Arial"/>
                <a:cs typeface="Arial"/>
                <a:sym typeface="Arial"/>
              </a:rPr>
              <a:t> love learning!</a:t>
            </a:r>
            <a:endParaRPr sz="1400" b="0" i="0" u="none" strike="noStrike" cap="none">
              <a:solidFill>
                <a:srgbClr val="000000"/>
              </a:solidFill>
              <a:latin typeface="Arial"/>
              <a:ea typeface="Arial"/>
              <a:cs typeface="Arial"/>
              <a:sym typeface="Arial"/>
            </a:endParaRPr>
          </a:p>
        </p:txBody>
      </p:sp>
      <p:sp>
        <p:nvSpPr>
          <p:cNvPr id="90" name="Google Shape;90;p13"/>
          <p:cNvSpPr txBox="1"/>
          <p:nvPr/>
        </p:nvSpPr>
        <p:spPr>
          <a:xfrm>
            <a:off x="4891087" y="4606925"/>
            <a:ext cx="4016400" cy="101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2000"/>
              <a:buFont typeface="Arial"/>
              <a:buNone/>
            </a:pPr>
            <a:r>
              <a:rPr lang="en-US" sz="2000" b="1" i="0" u="none" strike="noStrike" cap="none">
                <a:solidFill>
                  <a:srgbClr val="595959"/>
                </a:solidFill>
                <a:latin typeface="Arial"/>
                <a:ea typeface="Arial"/>
                <a:cs typeface="Arial"/>
                <a:sym typeface="Arial"/>
              </a:rPr>
              <a:t>All parents </a:t>
            </a:r>
            <a:r>
              <a:rPr lang="en-US" sz="2000" b="0" i="0" u="none" strike="noStrike" cap="none">
                <a:solidFill>
                  <a:srgbClr val="595959"/>
                </a:solidFill>
                <a:latin typeface="Arial"/>
                <a:ea typeface="Arial"/>
                <a:cs typeface="Arial"/>
                <a:sym typeface="Arial"/>
              </a:rPr>
              <a:t>are invited to be part of our classroom community, </a:t>
            </a:r>
            <a:r>
              <a:rPr lang="en-US" sz="2000">
                <a:solidFill>
                  <a:srgbClr val="595959"/>
                </a:solidFill>
              </a:rPr>
              <a:t>sharing in</a:t>
            </a:r>
            <a:r>
              <a:rPr lang="en-US" sz="2000" b="0" i="0" u="none" strike="noStrike" cap="none">
                <a:solidFill>
                  <a:srgbClr val="595959"/>
                </a:solidFill>
                <a:latin typeface="Arial"/>
                <a:ea typeface="Arial"/>
                <a:cs typeface="Arial"/>
                <a:sym typeface="Arial"/>
              </a:rPr>
              <a:t> what we’</a:t>
            </a:r>
            <a:r>
              <a:rPr lang="en-US" sz="2000">
                <a:solidFill>
                  <a:srgbClr val="595959"/>
                </a:solidFill>
              </a:rPr>
              <a:t>v</a:t>
            </a:r>
            <a:r>
              <a:rPr lang="en-US" sz="2000" b="0" i="0" u="none" strike="noStrike" cap="none">
                <a:solidFill>
                  <a:srgbClr val="595959"/>
                </a:solidFill>
                <a:latin typeface="Arial"/>
                <a:ea typeface="Arial"/>
                <a:cs typeface="Arial"/>
                <a:sym typeface="Arial"/>
              </a:rPr>
              <a:t>e been learning e</a:t>
            </a:r>
            <a:r>
              <a:rPr lang="en-US" sz="2000">
                <a:solidFill>
                  <a:srgbClr val="595959"/>
                </a:solidFill>
              </a:rPr>
              <a:t>ach</a:t>
            </a:r>
            <a:r>
              <a:rPr lang="en-US" sz="2000" b="0" i="0" u="none" strike="noStrike" cap="none">
                <a:solidFill>
                  <a:srgbClr val="595959"/>
                </a:solidFill>
                <a:latin typeface="Arial"/>
                <a:ea typeface="Arial"/>
                <a:cs typeface="Arial"/>
                <a:sym typeface="Arial"/>
              </a:rPr>
              <a:t> week.</a:t>
            </a:r>
            <a:endParaRPr sz="1400" b="0" i="0" u="none" strike="noStrike" cap="none">
              <a:solidFill>
                <a:srgbClr val="000000"/>
              </a:solidFill>
              <a:latin typeface="Arial"/>
              <a:ea typeface="Arial"/>
              <a:cs typeface="Arial"/>
              <a:sym typeface="Arial"/>
            </a:endParaRPr>
          </a:p>
        </p:txBody>
      </p:sp>
      <p:sp>
        <p:nvSpPr>
          <p:cNvPr id="91" name="Google Shape;91;p13"/>
          <p:cNvSpPr/>
          <p:nvPr/>
        </p:nvSpPr>
        <p:spPr>
          <a:xfrm>
            <a:off x="2595237" y="1604675"/>
            <a:ext cx="4198936" cy="28987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txBox="1"/>
          <p:nvPr/>
        </p:nvSpPr>
        <p:spPr>
          <a:xfrm>
            <a:off x="1304925" y="5957887"/>
            <a:ext cx="6956400" cy="47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2500"/>
              <a:buFont typeface="Arial"/>
              <a:buNone/>
            </a:pPr>
            <a:endParaRPr sz="1400" b="0" i="0" u="none" strike="noStrike" cap="none">
              <a:solidFill>
                <a:srgbClr val="000000"/>
              </a:solidFill>
              <a:latin typeface="Arial"/>
              <a:ea typeface="Arial"/>
              <a:cs typeface="Arial"/>
              <a:sym typeface="Arial"/>
            </a:endParaRPr>
          </a:p>
        </p:txBody>
      </p:sp>
      <p:pic>
        <p:nvPicPr>
          <p:cNvPr id="93" name="Google Shape;93;p13"/>
          <p:cNvPicPr preferRelativeResize="0"/>
          <p:nvPr/>
        </p:nvPicPr>
        <p:blipFill rotWithShape="1">
          <a:blip r:embed="rId3">
            <a:alphaModFix/>
          </a:blip>
          <a:srcRect/>
          <a:stretch/>
        </p:blipFill>
        <p:spPr>
          <a:xfrm>
            <a:off x="2275362" y="1373250"/>
            <a:ext cx="4198936" cy="289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10350" y="274625"/>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06060"/>
              </a:buClr>
              <a:buSzPts val="4400"/>
              <a:buFont typeface="Arial"/>
              <a:buNone/>
            </a:pPr>
            <a:r>
              <a:rPr lang="en-US" sz="4400" b="1" i="0" u="none">
                <a:solidFill>
                  <a:srgbClr val="000000"/>
                </a:solidFill>
                <a:latin typeface="Arial"/>
                <a:ea typeface="Arial"/>
                <a:cs typeface="Arial"/>
                <a:sym typeface="Arial"/>
              </a:rPr>
              <a:t>What is ClassDojo?</a:t>
            </a:r>
            <a:endParaRPr b="1">
              <a:solidFill>
                <a:srgbClr val="000000"/>
              </a:solidFill>
            </a:endParaRPr>
          </a:p>
        </p:txBody>
      </p:sp>
      <p:sp>
        <p:nvSpPr>
          <p:cNvPr id="99" name="Google Shape;99;p14"/>
          <p:cNvSpPr txBox="1"/>
          <p:nvPr/>
        </p:nvSpPr>
        <p:spPr>
          <a:xfrm>
            <a:off x="457200" y="1921412"/>
            <a:ext cx="7751700" cy="12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06060"/>
              </a:buClr>
              <a:buSzPts val="2500"/>
              <a:buFont typeface="Arial"/>
              <a:buNone/>
            </a:pPr>
            <a:r>
              <a:rPr lang="en-US" sz="2500" b="0" i="0" u="none" strike="noStrike" cap="none">
                <a:solidFill>
                  <a:srgbClr val="606060"/>
                </a:solidFill>
                <a:latin typeface="Arial"/>
                <a:ea typeface="Arial"/>
                <a:cs typeface="Arial"/>
                <a:sym typeface="Arial"/>
              </a:rPr>
              <a:t>ClassDojo is a communication app and website for the classroom. It connects teachers, parents, and students who can use it to share photos, videos, and messages </a:t>
            </a:r>
            <a:r>
              <a:rPr lang="en-US" sz="2500">
                <a:solidFill>
                  <a:srgbClr val="606060"/>
                </a:solidFill>
              </a:rPr>
              <a:t>during</a:t>
            </a:r>
            <a:r>
              <a:rPr lang="en-US" sz="2500" b="0" i="0" u="none" strike="noStrike" cap="none">
                <a:solidFill>
                  <a:srgbClr val="606060"/>
                </a:solidFill>
                <a:latin typeface="Arial"/>
                <a:ea typeface="Arial"/>
                <a:cs typeface="Arial"/>
                <a:sym typeface="Arial"/>
              </a:rPr>
              <a:t> the school day.</a:t>
            </a:r>
            <a:endParaRPr sz="1400" b="0" i="0" u="none" strike="noStrike" cap="none">
              <a:solidFill>
                <a:srgbClr val="000000"/>
              </a:solidFill>
              <a:latin typeface="Arial"/>
              <a:ea typeface="Arial"/>
              <a:cs typeface="Arial"/>
              <a:sym typeface="Arial"/>
            </a:endParaRPr>
          </a:p>
        </p:txBody>
      </p:sp>
      <p:sp>
        <p:nvSpPr>
          <p:cNvPr id="100" name="Google Shape;100;p14"/>
          <p:cNvSpPr/>
          <p:nvPr/>
        </p:nvSpPr>
        <p:spPr>
          <a:xfrm>
            <a:off x="5527675" y="3671375"/>
            <a:ext cx="3159124" cy="25177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txBox="1"/>
          <p:nvPr/>
        </p:nvSpPr>
        <p:spPr>
          <a:xfrm>
            <a:off x="457200" y="5427662"/>
            <a:ext cx="8099425" cy="101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06060"/>
              </a:buClr>
              <a:buSzPts val="20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14"/>
          <p:cNvPicPr preferRelativeResize="0"/>
          <p:nvPr/>
        </p:nvPicPr>
        <p:blipFill rotWithShape="1">
          <a:blip r:embed="rId3">
            <a:alphaModFix/>
          </a:blip>
          <a:srcRect l="12377" t="40857" r="63339" b="24719"/>
          <a:stretch/>
        </p:blipFill>
        <p:spPr>
          <a:xfrm>
            <a:off x="5527675" y="3671375"/>
            <a:ext cx="3159124" cy="2517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p:nvPr/>
        </p:nvSpPr>
        <p:spPr>
          <a:xfrm>
            <a:off x="642300" y="535800"/>
            <a:ext cx="8501700" cy="8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95959"/>
              </a:buClr>
              <a:buSzPts val="3600"/>
              <a:buFont typeface="Arial"/>
              <a:buNone/>
            </a:pPr>
            <a:r>
              <a:rPr lang="en-US" sz="3600" b="1" i="0" u="none" strike="noStrike" cap="none">
                <a:solidFill>
                  <a:srgbClr val="000000"/>
                </a:solidFill>
                <a:latin typeface="Arial"/>
                <a:ea typeface="Arial"/>
                <a:cs typeface="Arial"/>
                <a:sym typeface="Arial"/>
              </a:rPr>
              <a:t>Roll out to whole school</a:t>
            </a:r>
            <a:endParaRPr sz="1400" b="0" i="0" u="none" strike="noStrike" cap="none">
              <a:solidFill>
                <a:srgbClr val="000000"/>
              </a:solidFill>
              <a:latin typeface="Arial"/>
              <a:ea typeface="Arial"/>
              <a:cs typeface="Arial"/>
              <a:sym typeface="Arial"/>
            </a:endParaRPr>
          </a:p>
        </p:txBody>
      </p:sp>
      <p:sp>
        <p:nvSpPr>
          <p:cNvPr id="108" name="Google Shape;108;p15"/>
          <p:cNvSpPr txBox="1"/>
          <p:nvPr/>
        </p:nvSpPr>
        <p:spPr>
          <a:xfrm>
            <a:off x="535775" y="1677876"/>
            <a:ext cx="8061300" cy="3679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95959"/>
              </a:buClr>
              <a:buSzPts val="2300"/>
              <a:buFont typeface="Arial"/>
              <a:buNone/>
            </a:pPr>
            <a:r>
              <a:rPr lang="en-US" sz="2300" b="1" i="0" u="none" strike="noStrike" cap="none">
                <a:solidFill>
                  <a:srgbClr val="595959"/>
                </a:solidFill>
                <a:latin typeface="Arial"/>
                <a:ea typeface="Arial"/>
                <a:cs typeface="Arial"/>
                <a:sym typeface="Arial"/>
              </a:rPr>
              <a:t>We have trialled this app with Seahorse class and have had great feedback from parents. </a:t>
            </a:r>
            <a:endParaRPr sz="23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2300"/>
              <a:buFont typeface="Arial"/>
              <a:buNone/>
            </a:pPr>
            <a:endParaRPr sz="23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2300"/>
              <a:buFont typeface="Arial"/>
              <a:buNone/>
            </a:pPr>
            <a:r>
              <a:rPr lang="en-US" sz="2300" b="1" i="0" u="none" strike="noStrike" cap="none">
                <a:solidFill>
                  <a:srgbClr val="595959"/>
                </a:solidFill>
                <a:latin typeface="Arial"/>
                <a:ea typeface="Arial"/>
                <a:cs typeface="Arial"/>
                <a:sym typeface="Arial"/>
              </a:rPr>
              <a:t>With the current situation as it is, we have decided to roll it out to everyone to allow us to stay in contact and share ideas for home learning.  Please bear with us whilst we try to get everyone connected.</a:t>
            </a:r>
            <a:endParaRPr sz="23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300"/>
              <a:buFont typeface="Calibri"/>
              <a:buNone/>
            </a:pPr>
            <a:endParaRPr sz="23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23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5"/>
          <p:cNvSpPr/>
          <p:nvPr/>
        </p:nvSpPr>
        <p:spPr>
          <a:xfrm>
            <a:off x="7683625" y="101475"/>
            <a:ext cx="1361151" cy="13407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15"/>
          <p:cNvPicPr preferRelativeResize="0"/>
          <p:nvPr/>
        </p:nvPicPr>
        <p:blipFill rotWithShape="1">
          <a:blip r:embed="rId3">
            <a:alphaModFix/>
          </a:blip>
          <a:srcRect l="38146" t="26447" r="38250" b="31759"/>
          <a:stretch/>
        </p:blipFill>
        <p:spPr>
          <a:xfrm>
            <a:off x="126550" y="101475"/>
            <a:ext cx="1275226" cy="1270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p:nvPr/>
        </p:nvSpPr>
        <p:spPr>
          <a:xfrm>
            <a:off x="109537" y="203200"/>
            <a:ext cx="91440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95959"/>
              </a:buClr>
              <a:buSzPts val="3600"/>
              <a:buFont typeface="Arial"/>
              <a:buNone/>
            </a:pPr>
            <a:r>
              <a:rPr lang="en-US" sz="3600" b="1" i="0" u="none" strike="noStrike" cap="none">
                <a:latin typeface="Arial"/>
                <a:ea typeface="Arial"/>
                <a:cs typeface="Arial"/>
                <a:sym typeface="Arial"/>
              </a:rPr>
              <a:t>How school will use ClassDojo</a:t>
            </a:r>
            <a:endParaRPr sz="1400" b="0" i="0" u="none" strike="noStrike" cap="none">
              <a:latin typeface="Arial"/>
              <a:ea typeface="Arial"/>
              <a:cs typeface="Arial"/>
              <a:sym typeface="Arial"/>
            </a:endParaRPr>
          </a:p>
        </p:txBody>
      </p:sp>
      <p:sp>
        <p:nvSpPr>
          <p:cNvPr id="116" name="Google Shape;116;p16"/>
          <p:cNvSpPr txBox="1"/>
          <p:nvPr/>
        </p:nvSpPr>
        <p:spPr>
          <a:xfrm>
            <a:off x="4133598" y="3879850"/>
            <a:ext cx="4729500" cy="246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2200"/>
              <a:buFont typeface="Arial"/>
              <a:buNone/>
            </a:pPr>
            <a:r>
              <a:rPr lang="en-US" sz="2200" b="1" i="0" u="none" strike="noStrike" cap="none">
                <a:solidFill>
                  <a:srgbClr val="595959"/>
                </a:solidFill>
                <a:latin typeface="Arial"/>
                <a:ea typeface="Arial"/>
                <a:cs typeface="Arial"/>
                <a:sym typeface="Arial"/>
              </a:rPr>
              <a:t>As a teacher</a:t>
            </a:r>
            <a:r>
              <a:rPr lang="en-US" sz="2200" b="0" i="0" u="none" strike="noStrike" cap="none">
                <a:solidFill>
                  <a:srgbClr val="595959"/>
                </a:solidFill>
                <a:latin typeface="Arial"/>
                <a:ea typeface="Arial"/>
                <a:cs typeface="Arial"/>
                <a:sym typeface="Arial"/>
              </a:rPr>
              <a:t>, I will:</a:t>
            </a:r>
            <a:endParaRPr sz="1400" b="0" i="0" u="none" strike="noStrike" cap="none">
              <a:solidFill>
                <a:srgbClr val="000000"/>
              </a:solidFill>
              <a:latin typeface="Arial"/>
              <a:ea typeface="Arial"/>
              <a:cs typeface="Arial"/>
              <a:sym typeface="Arial"/>
            </a:endParaRPr>
          </a:p>
          <a:p>
            <a:pPr marL="0" marR="0" lvl="0" indent="-139700" algn="l" rtl="0">
              <a:lnSpc>
                <a:spcPct val="100000"/>
              </a:lnSpc>
              <a:spcBef>
                <a:spcPts val="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Post class announcements and updates regularly on Class Story</a:t>
            </a:r>
            <a:endParaRPr sz="1400" b="0" i="0" u="none" strike="noStrike" cap="none">
              <a:solidFill>
                <a:srgbClr val="000000"/>
              </a:solidFill>
              <a:latin typeface="Arial"/>
              <a:ea typeface="Arial"/>
              <a:cs typeface="Arial"/>
              <a:sym typeface="Arial"/>
            </a:endParaRPr>
          </a:p>
          <a:p>
            <a:pPr marL="0" marR="0" lvl="0" indent="-139700" algn="l" rtl="0">
              <a:lnSpc>
                <a:spcPct val="100000"/>
              </a:lnSpc>
              <a:spcBef>
                <a:spcPts val="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Share photos and videos of our classroom activities</a:t>
            </a:r>
            <a:endParaRPr sz="1400" b="0" i="0" u="none" strike="noStrike" cap="none">
              <a:solidFill>
                <a:srgbClr val="000000"/>
              </a:solidFill>
              <a:latin typeface="Arial"/>
              <a:ea typeface="Arial"/>
              <a:cs typeface="Arial"/>
              <a:sym typeface="Arial"/>
            </a:endParaRPr>
          </a:p>
          <a:p>
            <a:pPr marL="0" marR="0" lvl="0" indent="-139700" algn="l" rtl="0">
              <a:lnSpc>
                <a:spcPct val="100000"/>
              </a:lnSpc>
              <a:spcBef>
                <a:spcPts val="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Send private messages to parents to keep you in the loop!</a:t>
            </a:r>
            <a:endParaRPr sz="1400" b="0" i="0" u="none" strike="noStrike" cap="none">
              <a:solidFill>
                <a:srgbClr val="000000"/>
              </a:solidFill>
              <a:latin typeface="Arial"/>
              <a:ea typeface="Arial"/>
              <a:cs typeface="Arial"/>
              <a:sym typeface="Arial"/>
            </a:endParaRPr>
          </a:p>
        </p:txBody>
      </p:sp>
      <p:sp>
        <p:nvSpPr>
          <p:cNvPr id="117" name="Google Shape;117;p16"/>
          <p:cNvSpPr/>
          <p:nvPr/>
        </p:nvSpPr>
        <p:spPr>
          <a:xfrm>
            <a:off x="463550" y="2714625"/>
            <a:ext cx="2557462" cy="41433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16"/>
          <p:cNvPicPr preferRelativeResize="0"/>
          <p:nvPr/>
        </p:nvPicPr>
        <p:blipFill rotWithShape="1">
          <a:blip r:embed="rId3">
            <a:alphaModFix/>
          </a:blip>
          <a:srcRect/>
          <a:stretch/>
        </p:blipFill>
        <p:spPr>
          <a:xfrm rot="540001">
            <a:off x="2068925" y="1359688"/>
            <a:ext cx="1919287" cy="2009775"/>
          </a:xfrm>
          <a:prstGeom prst="rect">
            <a:avLst/>
          </a:prstGeom>
          <a:noFill/>
          <a:ln>
            <a:noFill/>
          </a:ln>
        </p:spPr>
      </p:pic>
      <p:sp>
        <p:nvSpPr>
          <p:cNvPr id="119" name="Google Shape;119;p16"/>
          <p:cNvSpPr/>
          <p:nvPr/>
        </p:nvSpPr>
        <p:spPr>
          <a:xfrm rot="240000">
            <a:off x="228600" y="1023937"/>
            <a:ext cx="2554287" cy="11826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txBox="1"/>
          <p:nvPr/>
        </p:nvSpPr>
        <p:spPr>
          <a:xfrm>
            <a:off x="4079898" y="1130300"/>
            <a:ext cx="4935600" cy="21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2200"/>
              <a:buFont typeface="Arial"/>
              <a:buNone/>
            </a:pPr>
            <a:r>
              <a:rPr lang="en-US" sz="2200" b="1" i="0" u="none" strike="noStrike" cap="none">
                <a:solidFill>
                  <a:srgbClr val="595959"/>
                </a:solidFill>
                <a:latin typeface="Arial"/>
                <a:ea typeface="Arial"/>
                <a:cs typeface="Arial"/>
                <a:sym typeface="Arial"/>
              </a:rPr>
              <a:t>As a school</a:t>
            </a:r>
            <a:r>
              <a:rPr lang="en-US" sz="2200" b="0" i="0" u="none" strike="noStrike" cap="none">
                <a:solidFill>
                  <a:srgbClr val="595959"/>
                </a:solidFill>
                <a:latin typeface="Arial"/>
                <a:ea typeface="Arial"/>
                <a:cs typeface="Arial"/>
                <a:sym typeface="Arial"/>
              </a:rPr>
              <a:t>, we will:</a:t>
            </a:r>
            <a:endParaRPr sz="1400" b="0" i="0" u="none" strike="noStrike" cap="none">
              <a:solidFill>
                <a:srgbClr val="000000"/>
              </a:solidFill>
              <a:latin typeface="Arial"/>
              <a:ea typeface="Arial"/>
              <a:cs typeface="Arial"/>
              <a:sym typeface="Arial"/>
            </a:endParaRPr>
          </a:p>
          <a:p>
            <a:pPr marL="0" marR="0" lvl="0" indent="-139700" algn="l" rtl="0">
              <a:lnSpc>
                <a:spcPct val="100000"/>
              </a:lnSpc>
              <a:spcBef>
                <a:spcPts val="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Post whole school announcements </a:t>
            </a:r>
            <a:endParaRPr sz="1400" b="0" i="0" u="none" strike="noStrike" cap="none">
              <a:solidFill>
                <a:srgbClr val="000000"/>
              </a:solidFill>
              <a:latin typeface="Arial"/>
              <a:ea typeface="Arial"/>
              <a:cs typeface="Arial"/>
              <a:sym typeface="Arial"/>
            </a:endParaRPr>
          </a:p>
          <a:p>
            <a:pPr marL="0" marR="0" lvl="0" indent="-139700" algn="l" rtl="0">
              <a:lnSpc>
                <a:spcPct val="100000"/>
              </a:lnSpc>
              <a:spcBef>
                <a:spcPts val="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Share events that the school have taken part in</a:t>
            </a:r>
            <a:endParaRPr sz="2200" b="0" i="0" u="none" strike="noStrike" cap="none">
              <a:solidFill>
                <a:srgbClr val="595959"/>
              </a:solidFill>
              <a:latin typeface="Arial"/>
              <a:ea typeface="Arial"/>
              <a:cs typeface="Arial"/>
              <a:sym typeface="Arial"/>
            </a:endParaRPr>
          </a:p>
          <a:p>
            <a:pPr marL="0" marR="0" lvl="0" indent="-139700" algn="l" rtl="0">
              <a:lnSpc>
                <a:spcPct val="100000"/>
              </a:lnSpc>
              <a:spcBef>
                <a:spcPts val="0"/>
              </a:spcBef>
              <a:spcAft>
                <a:spcPts val="0"/>
              </a:spcAft>
              <a:buClr>
                <a:srgbClr val="595959"/>
              </a:buClr>
              <a:buSzPts val="2200"/>
              <a:buChar char="•"/>
            </a:pPr>
            <a:r>
              <a:rPr lang="en-US" sz="2200">
                <a:solidFill>
                  <a:srgbClr val="595959"/>
                </a:solidFill>
              </a:rPr>
              <a:t>Upload videos from therapists</a:t>
            </a:r>
            <a:endParaRPr sz="2200">
              <a:solidFill>
                <a:srgbClr val="595959"/>
              </a:solidFill>
            </a:endParaRPr>
          </a:p>
          <a:p>
            <a:pPr marL="0" marR="0" lvl="0" indent="-139700" algn="l" rtl="0">
              <a:lnSpc>
                <a:spcPct val="100000"/>
              </a:lnSpc>
              <a:spcBef>
                <a:spcPts val="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Post letters and information that would have usually been sent home in a letter. </a:t>
            </a:r>
            <a:endParaRPr sz="1400" b="0" i="0" u="none" strike="noStrike" cap="none">
              <a:solidFill>
                <a:srgbClr val="000000"/>
              </a:solidFill>
              <a:latin typeface="Arial"/>
              <a:ea typeface="Arial"/>
              <a:cs typeface="Arial"/>
              <a:sym typeface="Arial"/>
            </a:endParaRPr>
          </a:p>
        </p:txBody>
      </p:sp>
      <p:pic>
        <p:nvPicPr>
          <p:cNvPr id="121" name="Google Shape;121;p16"/>
          <p:cNvPicPr preferRelativeResize="0"/>
          <p:nvPr/>
        </p:nvPicPr>
        <p:blipFill rotWithShape="1">
          <a:blip r:embed="rId4">
            <a:alphaModFix/>
          </a:blip>
          <a:srcRect/>
          <a:stretch/>
        </p:blipFill>
        <p:spPr>
          <a:xfrm>
            <a:off x="463550" y="2714625"/>
            <a:ext cx="2557462" cy="4143374"/>
          </a:xfrm>
          <a:prstGeom prst="rect">
            <a:avLst/>
          </a:prstGeom>
          <a:noFill/>
          <a:ln>
            <a:noFill/>
          </a:ln>
        </p:spPr>
      </p:pic>
      <p:pic>
        <p:nvPicPr>
          <p:cNvPr id="122" name="Google Shape;122;p16"/>
          <p:cNvPicPr preferRelativeResize="0"/>
          <p:nvPr/>
        </p:nvPicPr>
        <p:blipFill rotWithShape="1">
          <a:blip r:embed="rId5">
            <a:alphaModFix/>
          </a:blip>
          <a:srcRect/>
          <a:stretch/>
        </p:blipFill>
        <p:spPr>
          <a:xfrm rot="240001">
            <a:off x="228600" y="1023937"/>
            <a:ext cx="2554287" cy="11826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p:nvPr/>
        </p:nvSpPr>
        <p:spPr>
          <a:xfrm>
            <a:off x="109537" y="203200"/>
            <a:ext cx="91440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95959"/>
              </a:buClr>
              <a:buSzPts val="3600"/>
              <a:buFont typeface="Arial"/>
              <a:buNone/>
            </a:pPr>
            <a:r>
              <a:rPr lang="en-US" sz="3600" b="1" i="0" u="none" strike="noStrike" cap="none">
                <a:latin typeface="Arial"/>
                <a:ea typeface="Arial"/>
                <a:cs typeface="Arial"/>
                <a:sym typeface="Arial"/>
              </a:rPr>
              <a:t>How parents will use ClassDojo</a:t>
            </a:r>
            <a:endParaRPr sz="1400" b="0" i="0" u="none" strike="noStrike" cap="none">
              <a:latin typeface="Arial"/>
              <a:ea typeface="Arial"/>
              <a:cs typeface="Arial"/>
              <a:sym typeface="Arial"/>
            </a:endParaRPr>
          </a:p>
        </p:txBody>
      </p:sp>
      <p:sp>
        <p:nvSpPr>
          <p:cNvPr id="128" name="Google Shape;128;p17"/>
          <p:cNvSpPr txBox="1"/>
          <p:nvPr/>
        </p:nvSpPr>
        <p:spPr>
          <a:xfrm>
            <a:off x="109525" y="1163850"/>
            <a:ext cx="8893500" cy="5754900"/>
          </a:xfrm>
          <a:prstGeom prst="rect">
            <a:avLst/>
          </a:prstGeom>
          <a:noFill/>
          <a:ln>
            <a:noFill/>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595959"/>
                </a:solidFill>
                <a:latin typeface="Arial"/>
                <a:ea typeface="Arial"/>
                <a:cs typeface="Arial"/>
                <a:sym typeface="Arial"/>
              </a:rPr>
              <a:t>Parents can interact with posts by liking and commenting. Comments should remain about the learning and stay relevant to the original post. </a:t>
            </a:r>
            <a:endParaRPr sz="2200" b="0" i="0" u="none" strike="noStrike" cap="none">
              <a:solidFill>
                <a:srgbClr val="595959"/>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595959"/>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595959"/>
                </a:solidFill>
                <a:latin typeface="Arial"/>
                <a:ea typeface="Arial"/>
                <a:cs typeface="Arial"/>
                <a:sym typeface="Arial"/>
              </a:rPr>
              <a:t>Parents can message their child’s teacher with relevant questions or queries about their child’s learning and progression.</a:t>
            </a:r>
            <a:endParaRPr sz="2200" b="0" i="0" u="none" strike="noStrike" cap="none">
              <a:solidFill>
                <a:srgbClr val="595959"/>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595959"/>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595959"/>
                </a:solidFill>
                <a:latin typeface="Arial"/>
                <a:ea typeface="Arial"/>
                <a:cs typeface="Arial"/>
                <a:sym typeface="Arial"/>
              </a:rPr>
              <a:t>Messages and posts can be translated into over 35 different languages to help all families access the platform.  </a:t>
            </a:r>
            <a:endParaRPr sz="2200" b="0" i="0" u="none" strike="noStrike" cap="none">
              <a:solidFill>
                <a:srgbClr val="595959"/>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595959"/>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595959"/>
                </a:solidFill>
                <a:latin typeface="Arial"/>
                <a:ea typeface="Arial"/>
                <a:cs typeface="Arial"/>
                <a:sym typeface="Arial"/>
              </a:rPr>
              <a:t>Class Dojo is fully compliant with GDPR legislation. </a:t>
            </a:r>
            <a:br>
              <a:rPr lang="en-US" sz="2200" b="0" i="0" u="none" strike="noStrike" cap="none">
                <a:solidFill>
                  <a:srgbClr val="595959"/>
                </a:solidFill>
                <a:latin typeface="Arial"/>
                <a:ea typeface="Arial"/>
                <a:cs typeface="Arial"/>
                <a:sym typeface="Arial"/>
              </a:rPr>
            </a:br>
            <a:r>
              <a:rPr lang="en-US" sz="2200" b="0" i="0" u="none" strike="noStrike" cap="none">
                <a:solidFill>
                  <a:srgbClr val="595959"/>
                </a:solidFill>
                <a:latin typeface="Arial"/>
                <a:ea typeface="Arial"/>
                <a:cs typeface="Arial"/>
                <a:sym typeface="Arial"/>
              </a:rPr>
              <a:t>By signing up, you are agreeing to the terms and conditions of Dojo, and agree not to share images of any children other than your own on any social media platform or public place. For more information on this please refer to </a:t>
            </a:r>
            <a:r>
              <a:rPr lang="en-US" sz="2200">
                <a:solidFill>
                  <a:srgbClr val="595959"/>
                </a:solidFill>
              </a:rPr>
              <a:t>Dojo terms of service and privacy policy</a:t>
            </a:r>
            <a:r>
              <a:rPr lang="en-US" sz="2200" b="0" i="0" u="none" strike="noStrike" cap="none">
                <a:solidFill>
                  <a:srgbClr val="595959"/>
                </a:solidFill>
                <a:latin typeface="Arial"/>
                <a:ea typeface="Arial"/>
                <a:cs typeface="Arial"/>
                <a:sym typeface="Arial"/>
              </a:rPr>
              <a:t>.  </a:t>
            </a:r>
            <a:endParaRPr sz="2200" b="0" i="0" u="none" strike="noStrike" cap="none">
              <a:solidFill>
                <a:srgbClr val="595959"/>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595959"/>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595959"/>
              </a:solidFill>
              <a:latin typeface="Arial"/>
              <a:ea typeface="Arial"/>
              <a:cs typeface="Arial"/>
              <a:sym typeface="Arial"/>
            </a:endParaRPr>
          </a:p>
        </p:txBody>
      </p:sp>
      <p:pic>
        <p:nvPicPr>
          <p:cNvPr id="129" name="Google Shape;129;p17"/>
          <p:cNvPicPr preferRelativeResize="0"/>
          <p:nvPr/>
        </p:nvPicPr>
        <p:blipFill rotWithShape="1">
          <a:blip r:embed="rId3">
            <a:alphaModFix/>
          </a:blip>
          <a:srcRect/>
          <a:stretch/>
        </p:blipFill>
        <p:spPr>
          <a:xfrm rot="-870669">
            <a:off x="-72297" y="310506"/>
            <a:ext cx="1347193" cy="14107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457200" y="15411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Arial"/>
                <a:ea typeface="Arial"/>
                <a:cs typeface="Arial"/>
                <a:sym typeface="Arial"/>
              </a:rPr>
              <a:t>Privacy</a:t>
            </a:r>
            <a:endParaRPr b="1">
              <a:latin typeface="Arial"/>
              <a:ea typeface="Arial"/>
              <a:cs typeface="Arial"/>
              <a:sym typeface="Arial"/>
            </a:endParaRPr>
          </a:p>
        </p:txBody>
      </p:sp>
      <p:graphicFrame>
        <p:nvGraphicFramePr>
          <p:cNvPr id="136" name="Google Shape;136;p18"/>
          <p:cNvGraphicFramePr/>
          <p:nvPr/>
        </p:nvGraphicFramePr>
        <p:xfrm>
          <a:off x="457200" y="2230925"/>
          <a:ext cx="8317250" cy="3848845"/>
        </p:xfrm>
        <a:graphic>
          <a:graphicData uri="http://schemas.openxmlformats.org/drawingml/2006/table">
            <a:tbl>
              <a:tblPr>
                <a:noFill/>
                <a:tableStyleId>{6C0E823F-FFB7-4566-8CE7-4401230BC2E5}</a:tableStyleId>
              </a:tblPr>
              <a:tblGrid>
                <a:gridCol w="4158625"/>
                <a:gridCol w="4158625"/>
              </a:tblGrid>
              <a:tr h="6484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r h="2496925">
                <a:tc>
                  <a:txBody>
                    <a:bodyPr/>
                    <a:lstStyle/>
                    <a:p>
                      <a:pPr marL="457200" lvl="0" indent="-342900" algn="l" rtl="0">
                        <a:spcBef>
                          <a:spcPts val="0"/>
                        </a:spcBef>
                        <a:spcAft>
                          <a:spcPts val="0"/>
                        </a:spcAft>
                        <a:buClr>
                          <a:schemeClr val="dk1"/>
                        </a:buClr>
                        <a:buSzPts val="1800"/>
                        <a:buChar char="-"/>
                      </a:pPr>
                      <a:r>
                        <a:rPr lang="en-US" sz="1800">
                          <a:solidFill>
                            <a:schemeClr val="dk1"/>
                          </a:solidFill>
                        </a:rPr>
                        <a:t>Only make general comments linked to the original post by the staff member.</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Individual questions linked to your child to be messaged directly to class teacher.</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Follow GDPR rules.</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Like as many comments as you wish!</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Have fun and get involved, we all want to keep in contact!</a:t>
                      </a:r>
                      <a:endParaRPr sz="1800">
                        <a:solidFill>
                          <a:schemeClr val="dk1"/>
                        </a:solidFill>
                      </a:endParaRPr>
                    </a:p>
                  </a:txBody>
                  <a:tcPr marL="91425" marR="91425" marT="91425" marB="91425"/>
                </a:tc>
                <a:tc>
                  <a:txBody>
                    <a:bodyPr/>
                    <a:lstStyle/>
                    <a:p>
                      <a:pPr marL="457200" lvl="0" indent="-342900" algn="l" rtl="0">
                        <a:spcBef>
                          <a:spcPts val="0"/>
                        </a:spcBef>
                        <a:spcAft>
                          <a:spcPts val="0"/>
                        </a:spcAft>
                        <a:buSzPts val="1800"/>
                        <a:buChar char="-"/>
                      </a:pPr>
                      <a:r>
                        <a:rPr lang="en-US" sz="1800"/>
                        <a:t>Mention any other child apart from your own.</a:t>
                      </a:r>
                      <a:endParaRPr sz="1800"/>
                    </a:p>
                    <a:p>
                      <a:pPr marL="457200" lvl="0" indent="-342900" algn="l" rtl="0">
                        <a:spcBef>
                          <a:spcPts val="0"/>
                        </a:spcBef>
                        <a:spcAft>
                          <a:spcPts val="0"/>
                        </a:spcAft>
                        <a:buSzPts val="1800"/>
                        <a:buChar char="-"/>
                      </a:pPr>
                      <a:r>
                        <a:rPr lang="en-US" sz="1800"/>
                        <a:t>Export any photos or posts and share them on social media.</a:t>
                      </a:r>
                      <a:endParaRPr sz="1800"/>
                    </a:p>
                    <a:p>
                      <a:pPr marL="457200" lvl="0" indent="-342900" algn="l" rtl="0">
                        <a:spcBef>
                          <a:spcPts val="0"/>
                        </a:spcBef>
                        <a:spcAft>
                          <a:spcPts val="0"/>
                        </a:spcAft>
                        <a:buSzPts val="1800"/>
                        <a:buChar char="-"/>
                      </a:pPr>
                      <a:r>
                        <a:rPr lang="en-US" sz="1800"/>
                        <a:t>Share login details with anyone.</a:t>
                      </a:r>
                      <a:endParaRPr sz="1800"/>
                    </a:p>
                  </a:txBody>
                  <a:tcPr marL="91425" marR="91425" marT="91425" marB="91425"/>
                </a:tc>
              </a:tr>
            </a:tbl>
          </a:graphicData>
        </a:graphic>
      </p:graphicFrame>
      <p:sp>
        <p:nvSpPr>
          <p:cNvPr id="137" name="Google Shape;137;p18"/>
          <p:cNvSpPr txBox="1"/>
          <p:nvPr/>
        </p:nvSpPr>
        <p:spPr>
          <a:xfrm>
            <a:off x="896550" y="1131000"/>
            <a:ext cx="73509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All areas will be monitored by the Senior Leadership Team. By signing up to this platform we expect all parents and staff to adhere to the guidance below.</a:t>
            </a:r>
            <a:endParaRPr>
              <a:latin typeface="Calibri"/>
              <a:ea typeface="Calibri"/>
              <a:cs typeface="Calibri"/>
              <a:sym typeface="Calibri"/>
            </a:endParaRPr>
          </a:p>
        </p:txBody>
      </p:sp>
      <p:pic>
        <p:nvPicPr>
          <p:cNvPr id="138" name="Google Shape;138;p18"/>
          <p:cNvPicPr preferRelativeResize="0"/>
          <p:nvPr/>
        </p:nvPicPr>
        <p:blipFill>
          <a:blip r:embed="rId3">
            <a:alphaModFix/>
          </a:blip>
          <a:stretch>
            <a:fillRect/>
          </a:stretch>
        </p:blipFill>
        <p:spPr>
          <a:xfrm>
            <a:off x="2228575" y="2230925"/>
            <a:ext cx="476250" cy="581025"/>
          </a:xfrm>
          <a:prstGeom prst="rect">
            <a:avLst/>
          </a:prstGeom>
          <a:noFill/>
          <a:ln>
            <a:noFill/>
          </a:ln>
        </p:spPr>
      </p:pic>
      <p:pic>
        <p:nvPicPr>
          <p:cNvPr id="139" name="Google Shape;139;p18"/>
          <p:cNvPicPr preferRelativeResize="0"/>
          <p:nvPr/>
        </p:nvPicPr>
        <p:blipFill>
          <a:blip r:embed="rId4">
            <a:alphaModFix/>
          </a:blip>
          <a:stretch>
            <a:fillRect/>
          </a:stretch>
        </p:blipFill>
        <p:spPr>
          <a:xfrm>
            <a:off x="6541575" y="2245213"/>
            <a:ext cx="438150" cy="552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762275" y="207275"/>
            <a:ext cx="5295900" cy="735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latin typeface="Arial"/>
                <a:ea typeface="Arial"/>
                <a:cs typeface="Arial"/>
                <a:sym typeface="Arial"/>
              </a:rPr>
              <a:t>How to connect </a:t>
            </a:r>
            <a:endParaRPr b="1">
              <a:latin typeface="Arial"/>
              <a:ea typeface="Arial"/>
              <a:cs typeface="Arial"/>
              <a:sym typeface="Arial"/>
            </a:endParaRPr>
          </a:p>
        </p:txBody>
      </p:sp>
      <p:sp>
        <p:nvSpPr>
          <p:cNvPr id="146" name="Google Shape;146;p19"/>
          <p:cNvSpPr txBox="1">
            <a:spLocks noGrp="1"/>
          </p:cNvSpPr>
          <p:nvPr>
            <p:ph type="body" idx="1"/>
          </p:nvPr>
        </p:nvSpPr>
        <p:spPr>
          <a:xfrm>
            <a:off x="-75" y="1269450"/>
            <a:ext cx="2689200" cy="442800"/>
          </a:xfrm>
          <a:prstGeom prst="rect">
            <a:avLst/>
          </a:prstGeom>
          <a:noFill/>
          <a:ln>
            <a:noFill/>
          </a:ln>
        </p:spPr>
        <p:txBody>
          <a:bodyPr spcFirstLastPara="1" wrap="square" lIns="91425" tIns="45700" rIns="91425" bIns="45700" anchor="t" anchorCtr="0">
            <a:noAutofit/>
          </a:bodyPr>
          <a:lstStyle/>
          <a:p>
            <a:pPr marL="285750" lvl="0" indent="-133350" algn="l" rtl="0">
              <a:lnSpc>
                <a:spcPct val="100000"/>
              </a:lnSpc>
              <a:spcBef>
                <a:spcPts val="360"/>
              </a:spcBef>
              <a:spcAft>
                <a:spcPts val="0"/>
              </a:spcAft>
              <a:buClr>
                <a:srgbClr val="000000"/>
              </a:buClr>
              <a:buSzPts val="1200"/>
              <a:buAutoNum type="arabicPeriod"/>
            </a:pPr>
            <a:r>
              <a:rPr lang="en-US" sz="1200">
                <a:solidFill>
                  <a:srgbClr val="000000"/>
                </a:solidFill>
              </a:rPr>
              <a:t>You will receive an email like this </a:t>
            </a:r>
            <a:endParaRPr sz="1200">
              <a:solidFill>
                <a:srgbClr val="000000"/>
              </a:solidFill>
            </a:endParaRPr>
          </a:p>
        </p:txBody>
      </p:sp>
      <p:pic>
        <p:nvPicPr>
          <p:cNvPr id="147" name="Google Shape;147;p19"/>
          <p:cNvPicPr preferRelativeResize="0"/>
          <p:nvPr/>
        </p:nvPicPr>
        <p:blipFill rotWithShape="1">
          <a:blip r:embed="rId3">
            <a:alphaModFix/>
          </a:blip>
          <a:srcRect/>
          <a:stretch/>
        </p:blipFill>
        <p:spPr>
          <a:xfrm>
            <a:off x="146025" y="1686650"/>
            <a:ext cx="2543049" cy="1419875"/>
          </a:xfrm>
          <a:prstGeom prst="rect">
            <a:avLst/>
          </a:prstGeom>
          <a:noFill/>
          <a:ln w="9525" cap="flat" cmpd="sng">
            <a:solidFill>
              <a:schemeClr val="dk2"/>
            </a:solidFill>
            <a:prstDash val="solid"/>
            <a:round/>
            <a:headEnd type="none" w="sm" len="sm"/>
            <a:tailEnd type="none" w="sm" len="sm"/>
          </a:ln>
        </p:spPr>
      </p:pic>
      <p:pic>
        <p:nvPicPr>
          <p:cNvPr id="148" name="Google Shape;148;p19"/>
          <p:cNvPicPr preferRelativeResize="0"/>
          <p:nvPr/>
        </p:nvPicPr>
        <p:blipFill rotWithShape="1">
          <a:blip r:embed="rId4">
            <a:alphaModFix/>
          </a:blip>
          <a:srcRect/>
          <a:stretch/>
        </p:blipFill>
        <p:spPr>
          <a:xfrm>
            <a:off x="2928899" y="1647438"/>
            <a:ext cx="2056288" cy="2128899"/>
          </a:xfrm>
          <a:prstGeom prst="rect">
            <a:avLst/>
          </a:prstGeom>
          <a:noFill/>
          <a:ln w="9525" cap="flat" cmpd="sng">
            <a:solidFill>
              <a:schemeClr val="dk2"/>
            </a:solidFill>
            <a:prstDash val="solid"/>
            <a:round/>
            <a:headEnd type="none" w="sm" len="sm"/>
            <a:tailEnd type="none" w="sm" len="sm"/>
          </a:ln>
        </p:spPr>
      </p:pic>
      <p:pic>
        <p:nvPicPr>
          <p:cNvPr id="149" name="Google Shape;149;p19"/>
          <p:cNvPicPr preferRelativeResize="0"/>
          <p:nvPr/>
        </p:nvPicPr>
        <p:blipFill rotWithShape="1">
          <a:blip r:embed="rId5">
            <a:alphaModFix/>
          </a:blip>
          <a:srcRect b="35404"/>
          <a:stretch/>
        </p:blipFill>
        <p:spPr>
          <a:xfrm>
            <a:off x="5249413" y="1586800"/>
            <a:ext cx="1650073" cy="2250178"/>
          </a:xfrm>
          <a:prstGeom prst="rect">
            <a:avLst/>
          </a:prstGeom>
          <a:noFill/>
          <a:ln w="9525" cap="flat" cmpd="sng">
            <a:solidFill>
              <a:schemeClr val="dk2"/>
            </a:solidFill>
            <a:prstDash val="solid"/>
            <a:round/>
            <a:headEnd type="none" w="sm" len="sm"/>
            <a:tailEnd type="none" w="sm" len="sm"/>
          </a:ln>
        </p:spPr>
      </p:pic>
      <p:pic>
        <p:nvPicPr>
          <p:cNvPr id="150" name="Google Shape;150;p19"/>
          <p:cNvPicPr preferRelativeResize="0"/>
          <p:nvPr/>
        </p:nvPicPr>
        <p:blipFill rotWithShape="1">
          <a:blip r:embed="rId6">
            <a:alphaModFix/>
          </a:blip>
          <a:srcRect l="-10253" b="25577"/>
          <a:stretch/>
        </p:blipFill>
        <p:spPr>
          <a:xfrm>
            <a:off x="7275850" y="1647450"/>
            <a:ext cx="1493967" cy="2128899"/>
          </a:xfrm>
          <a:prstGeom prst="rect">
            <a:avLst/>
          </a:prstGeom>
          <a:noFill/>
          <a:ln w="9525" cap="flat" cmpd="sng">
            <a:solidFill>
              <a:schemeClr val="dk2"/>
            </a:solidFill>
            <a:prstDash val="solid"/>
            <a:round/>
            <a:headEnd type="none" w="sm" len="sm"/>
            <a:tailEnd type="none" w="sm" len="sm"/>
          </a:ln>
        </p:spPr>
      </p:pic>
      <p:pic>
        <p:nvPicPr>
          <p:cNvPr id="151" name="Google Shape;151;p19"/>
          <p:cNvPicPr preferRelativeResize="0"/>
          <p:nvPr/>
        </p:nvPicPr>
        <p:blipFill rotWithShape="1">
          <a:blip r:embed="rId7">
            <a:alphaModFix/>
          </a:blip>
          <a:srcRect b="53060"/>
          <a:stretch/>
        </p:blipFill>
        <p:spPr>
          <a:xfrm>
            <a:off x="152325" y="4575225"/>
            <a:ext cx="1945374" cy="1927700"/>
          </a:xfrm>
          <a:prstGeom prst="rect">
            <a:avLst/>
          </a:prstGeom>
          <a:noFill/>
          <a:ln w="9525" cap="flat" cmpd="sng">
            <a:solidFill>
              <a:schemeClr val="dk2"/>
            </a:solidFill>
            <a:prstDash val="solid"/>
            <a:round/>
            <a:headEnd type="none" w="sm" len="sm"/>
            <a:tailEnd type="none" w="sm" len="sm"/>
          </a:ln>
        </p:spPr>
      </p:pic>
      <p:pic>
        <p:nvPicPr>
          <p:cNvPr id="152" name="Google Shape;152;p19"/>
          <p:cNvPicPr preferRelativeResize="0"/>
          <p:nvPr/>
        </p:nvPicPr>
        <p:blipFill rotWithShape="1">
          <a:blip r:embed="rId8">
            <a:alphaModFix/>
          </a:blip>
          <a:srcRect b="44830"/>
          <a:stretch/>
        </p:blipFill>
        <p:spPr>
          <a:xfrm>
            <a:off x="2511038" y="4550813"/>
            <a:ext cx="1827876" cy="2128922"/>
          </a:xfrm>
          <a:prstGeom prst="rect">
            <a:avLst/>
          </a:prstGeom>
          <a:noFill/>
          <a:ln w="9525" cap="flat" cmpd="sng">
            <a:solidFill>
              <a:schemeClr val="dk2"/>
            </a:solidFill>
            <a:prstDash val="solid"/>
            <a:round/>
            <a:headEnd type="none" w="sm" len="sm"/>
            <a:tailEnd type="none" w="sm" len="sm"/>
          </a:ln>
        </p:spPr>
      </p:pic>
      <p:pic>
        <p:nvPicPr>
          <p:cNvPr id="153" name="Google Shape;153;p19"/>
          <p:cNvPicPr preferRelativeResize="0"/>
          <p:nvPr/>
        </p:nvPicPr>
        <p:blipFill rotWithShape="1">
          <a:blip r:embed="rId9">
            <a:alphaModFix/>
          </a:blip>
          <a:srcRect b="25339"/>
          <a:stretch/>
        </p:blipFill>
        <p:spPr>
          <a:xfrm>
            <a:off x="4752250" y="4557099"/>
            <a:ext cx="1945374" cy="2250178"/>
          </a:xfrm>
          <a:prstGeom prst="rect">
            <a:avLst/>
          </a:prstGeom>
          <a:noFill/>
          <a:ln w="9525" cap="flat" cmpd="sng">
            <a:solidFill>
              <a:schemeClr val="dk2"/>
            </a:solidFill>
            <a:prstDash val="solid"/>
            <a:round/>
            <a:headEnd type="none" w="sm" len="sm"/>
            <a:tailEnd type="none" w="sm" len="sm"/>
          </a:ln>
        </p:spPr>
      </p:pic>
      <p:pic>
        <p:nvPicPr>
          <p:cNvPr id="154" name="Google Shape;154;p19"/>
          <p:cNvPicPr preferRelativeResize="0"/>
          <p:nvPr/>
        </p:nvPicPr>
        <p:blipFill rotWithShape="1">
          <a:blip r:embed="rId10">
            <a:alphaModFix/>
          </a:blip>
          <a:srcRect/>
          <a:stretch/>
        </p:blipFill>
        <p:spPr>
          <a:xfrm>
            <a:off x="7168275" y="4493638"/>
            <a:ext cx="1413601" cy="2377100"/>
          </a:xfrm>
          <a:prstGeom prst="rect">
            <a:avLst/>
          </a:prstGeom>
          <a:noFill/>
          <a:ln>
            <a:noFill/>
          </a:ln>
        </p:spPr>
      </p:pic>
      <p:sp>
        <p:nvSpPr>
          <p:cNvPr id="155" name="Google Shape;155;p19"/>
          <p:cNvSpPr txBox="1">
            <a:spLocks noGrp="1"/>
          </p:cNvSpPr>
          <p:nvPr>
            <p:ph type="body" idx="1"/>
          </p:nvPr>
        </p:nvSpPr>
        <p:spPr>
          <a:xfrm>
            <a:off x="2286000" y="1269450"/>
            <a:ext cx="3086100" cy="442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360"/>
              </a:spcBef>
              <a:spcAft>
                <a:spcPts val="0"/>
              </a:spcAft>
              <a:buSzPts val="1800"/>
              <a:buNone/>
            </a:pPr>
            <a:r>
              <a:rPr lang="en-US" sz="1200">
                <a:solidFill>
                  <a:srgbClr val="000000"/>
                </a:solidFill>
              </a:rPr>
              <a:t>2. Click the link to create an account </a:t>
            </a:r>
            <a:endParaRPr sz="1200">
              <a:solidFill>
                <a:srgbClr val="000000"/>
              </a:solidFill>
            </a:endParaRPr>
          </a:p>
        </p:txBody>
      </p:sp>
      <p:sp>
        <p:nvSpPr>
          <p:cNvPr id="156" name="Google Shape;156;p19"/>
          <p:cNvSpPr txBox="1">
            <a:spLocks noGrp="1"/>
          </p:cNvSpPr>
          <p:nvPr>
            <p:ph type="body" idx="1"/>
          </p:nvPr>
        </p:nvSpPr>
        <p:spPr>
          <a:xfrm>
            <a:off x="5224950" y="888450"/>
            <a:ext cx="1833300" cy="59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200">
                <a:solidFill>
                  <a:srgbClr val="000000"/>
                </a:solidFill>
              </a:rPr>
              <a:t>3. Check that this is your child and click on ‘I am ….’s parent’</a:t>
            </a:r>
            <a:endParaRPr sz="1200">
              <a:solidFill>
                <a:srgbClr val="000000"/>
              </a:solidFill>
            </a:endParaRPr>
          </a:p>
        </p:txBody>
      </p:sp>
      <p:sp>
        <p:nvSpPr>
          <p:cNvPr id="157" name="Google Shape;157;p19"/>
          <p:cNvSpPr txBox="1">
            <a:spLocks noGrp="1"/>
          </p:cNvSpPr>
          <p:nvPr>
            <p:ph type="body" idx="1"/>
          </p:nvPr>
        </p:nvSpPr>
        <p:spPr>
          <a:xfrm>
            <a:off x="7163725" y="888325"/>
            <a:ext cx="1869000" cy="59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200">
                <a:solidFill>
                  <a:srgbClr val="000000"/>
                </a:solidFill>
              </a:rPr>
              <a:t>4. Fill in your information and create a password</a:t>
            </a:r>
            <a:endParaRPr sz="1200">
              <a:solidFill>
                <a:srgbClr val="000000"/>
              </a:solidFill>
            </a:endParaRPr>
          </a:p>
        </p:txBody>
      </p:sp>
      <p:sp>
        <p:nvSpPr>
          <p:cNvPr id="158" name="Google Shape;158;p19"/>
          <p:cNvSpPr txBox="1">
            <a:spLocks noGrp="1"/>
          </p:cNvSpPr>
          <p:nvPr>
            <p:ph type="body" idx="1"/>
          </p:nvPr>
        </p:nvSpPr>
        <p:spPr>
          <a:xfrm>
            <a:off x="152325" y="4056225"/>
            <a:ext cx="1945500" cy="44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200">
                <a:solidFill>
                  <a:srgbClr val="000000"/>
                </a:solidFill>
              </a:rPr>
              <a:t>5. Download the app from your app store</a:t>
            </a:r>
            <a:endParaRPr sz="1200">
              <a:solidFill>
                <a:srgbClr val="000000"/>
              </a:solidFill>
            </a:endParaRPr>
          </a:p>
        </p:txBody>
      </p:sp>
      <p:sp>
        <p:nvSpPr>
          <p:cNvPr id="159" name="Google Shape;159;p19"/>
          <p:cNvSpPr txBox="1">
            <a:spLocks noGrp="1"/>
          </p:cNvSpPr>
          <p:nvPr>
            <p:ph type="body" idx="1"/>
          </p:nvPr>
        </p:nvSpPr>
        <p:spPr>
          <a:xfrm>
            <a:off x="2393475" y="4099900"/>
            <a:ext cx="1945500" cy="44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200">
                <a:solidFill>
                  <a:srgbClr val="000000"/>
                </a:solidFill>
              </a:rPr>
              <a:t>6. Open the app</a:t>
            </a:r>
            <a:endParaRPr sz="1200">
              <a:solidFill>
                <a:srgbClr val="000000"/>
              </a:solidFill>
            </a:endParaRPr>
          </a:p>
        </p:txBody>
      </p:sp>
      <p:sp>
        <p:nvSpPr>
          <p:cNvPr id="160" name="Google Shape;160;p19"/>
          <p:cNvSpPr txBox="1">
            <a:spLocks noGrp="1"/>
          </p:cNvSpPr>
          <p:nvPr>
            <p:ph type="body" idx="1"/>
          </p:nvPr>
        </p:nvSpPr>
        <p:spPr>
          <a:xfrm>
            <a:off x="4725525" y="4174575"/>
            <a:ext cx="2056200" cy="44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200">
                <a:solidFill>
                  <a:srgbClr val="000000"/>
                </a:solidFill>
              </a:rPr>
              <a:t>7. Click ‘I am a parent’ </a:t>
            </a:r>
            <a:endParaRPr sz="1200">
              <a:solidFill>
                <a:srgbClr val="000000"/>
              </a:solidFill>
            </a:endParaRPr>
          </a:p>
        </p:txBody>
      </p:sp>
      <p:sp>
        <p:nvSpPr>
          <p:cNvPr id="161" name="Google Shape;161;p19"/>
          <p:cNvSpPr txBox="1">
            <a:spLocks noGrp="1"/>
          </p:cNvSpPr>
          <p:nvPr>
            <p:ph type="body" idx="1"/>
          </p:nvPr>
        </p:nvSpPr>
        <p:spPr>
          <a:xfrm>
            <a:off x="6887700" y="3821475"/>
            <a:ext cx="2056200" cy="735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200">
                <a:solidFill>
                  <a:srgbClr val="000000"/>
                </a:solidFill>
              </a:rPr>
              <a:t>8. Press on ‘I have an account’ and enter the log in details you created in step 4</a:t>
            </a:r>
            <a:endParaRPr sz="120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0D0F8"/>
      </a:hlink>
      <a:folHlink>
        <a:srgbClr val="0BC6F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527</Words>
  <Application>Microsoft Office PowerPoint</Application>
  <PresentationFormat>On-screen Show (4:3)</PresentationFormat>
  <Paragraphs>48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What is ClassDojo?</vt:lpstr>
      <vt:lpstr>PowerPoint Presentation</vt:lpstr>
      <vt:lpstr>PowerPoint Presentation</vt:lpstr>
      <vt:lpstr>PowerPoint Presentation</vt:lpstr>
      <vt:lpstr>Privacy</vt:lpstr>
      <vt:lpstr>How to connect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Bailey</dc:creator>
  <cp:lastModifiedBy>Tara Bailey</cp:lastModifiedBy>
  <cp:revision>1</cp:revision>
  <dcterms:modified xsi:type="dcterms:W3CDTF">2021-11-03T14:34:08Z</dcterms:modified>
</cp:coreProperties>
</file>