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embeddedFontLst>
    <p:embeddedFont>
      <p:font typeface="Century Gothic" panose="020B0502020202020204" pitchFamily="34" charset="0"/>
      <p:regular r:id="rId17"/>
      <p:bold r:id="rId18"/>
      <p:italic r:id="rId19"/>
      <p:boldItalic r:id="rId20"/>
    </p:embeddedFont>
    <p:embeddedFont>
      <p:font typeface="Trebuchet MS" panose="020B0603020202020204" pitchFamily="3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5" roundtripDataSignature="AMtx7mgSR8gB8uppXgTgo5ouzb0E0SOJA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120" y="4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customschemas.google.com/relationships/presentationmetadata" Target="meta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3f9ed5b585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g3f9ed5b585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 name="Google Shape;16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3" name="Google Shape;17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3f9ea9ed34a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1" name="Google Shape;181;g3f9ea9ed34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8" name="Google Shape;18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5" name="Google Shape;19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f9ed5b585a_0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4" name="Google Shape;204;g3f9ed5b585a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1" name="Google Shape;21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8" name="Google Shape;21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9" name="Google Shape;22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8" name="Google Shape;23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4" name="Google Shape;24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16"/>
          <p:cNvGrpSpPr/>
          <p:nvPr/>
        </p:nvGrpSpPr>
        <p:grpSpPr>
          <a:xfrm>
            <a:off x="0" y="-8467"/>
            <a:ext cx="12192000" cy="6866467"/>
            <a:chOff x="0" y="-8467"/>
            <a:chExt cx="12192000" cy="6866467"/>
          </a:xfrm>
        </p:grpSpPr>
        <p:cxnSp>
          <p:nvCxnSpPr>
            <p:cNvPr id="24" name="Google Shape;24;p16"/>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5" name="Google Shape;25;p16"/>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26" name="Google Shape;26;p16"/>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4"/>
              </a:schemeClr>
            </a:solidFill>
            <a:ln>
              <a:noFill/>
            </a:ln>
          </p:spPr>
        </p:sp>
        <p:sp>
          <p:nvSpPr>
            <p:cNvPr id="27" name="Google Shape;27;p16"/>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16"/>
            <p:cNvSpPr/>
            <p:nvPr/>
          </p:nvSpPr>
          <p:spPr>
            <a:xfrm>
              <a:off x="8932333" y="3048000"/>
              <a:ext cx="3259667" cy="3810000"/>
            </a:xfrm>
            <a:prstGeom prst="triangle">
              <a:avLst>
                <a:gd name="adj" fmla="val 100000"/>
              </a:avLst>
            </a:prstGeom>
            <a:solidFill>
              <a:schemeClr val="accent2">
                <a:alpha val="71765"/>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6"/>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742117">
                <a:alpha val="69804"/>
              </a:srgbClr>
            </a:solidFill>
            <a:ln>
              <a:noFill/>
            </a:ln>
          </p:spPr>
        </p:sp>
        <p:sp>
          <p:nvSpPr>
            <p:cNvPr id="30" name="Google Shape;30;p16"/>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EF8B67">
                <a:alpha val="69804"/>
              </a:srgbClr>
            </a:solidFill>
            <a:ln>
              <a:noFill/>
            </a:ln>
          </p:spPr>
        </p:sp>
        <p:sp>
          <p:nvSpPr>
            <p:cNvPr id="31" name="Google Shape;31;p16"/>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6"/>
              </a:schemeClr>
            </a:solidFill>
            <a:ln>
              <a:noFill/>
            </a:ln>
          </p:spPr>
        </p:sp>
        <p:sp>
          <p:nvSpPr>
            <p:cNvPr id="32" name="Google Shape;32;p16"/>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16"/>
            <p:cNvSpPr/>
            <p:nvPr/>
          </p:nvSpPr>
          <p:spPr>
            <a:xfrm rot="10800000">
              <a:off x="0" y="0"/>
              <a:ext cx="842596" cy="5666154"/>
            </a:xfrm>
            <a:prstGeom prst="triangle">
              <a:avLst>
                <a:gd name="adj" fmla="val 100000"/>
              </a:avLst>
            </a:prstGeom>
            <a:solidFill>
              <a:schemeClr val="accent1">
                <a:alpha val="8470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4" name="Google Shape;34;p16"/>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6"/>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a:endParaRPr/>
          </a:p>
        </p:txBody>
      </p:sp>
      <p:sp>
        <p:nvSpPr>
          <p:cNvPr id="36" name="Google Shape;36;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42" name="Google Shape;42;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000"/>
              <a:buFont typeface="Trebuchet MS"/>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600"/>
              <a:buNone/>
              <a:defRPr sz="20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48" name="Google Shape;48;p1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4" name="Google Shape;54;p19"/>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5" name="Google Shape;55;p1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2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1" name="Google Shape;61;p20"/>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2" name="Google Shape;62;p20"/>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3" name="Google Shape;63;p20"/>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4" name="Google Shape;64;p2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2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2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2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6"/>
        <p:cNvGrpSpPr/>
        <p:nvPr/>
      </p:nvGrpSpPr>
      <p:grpSpPr>
        <a:xfrm>
          <a:off x="0" y="0"/>
          <a:ext cx="0" cy="0"/>
          <a:chOff x="0" y="0"/>
          <a:chExt cx="0" cy="0"/>
        </a:xfrm>
      </p:grpSpPr>
      <p:sp>
        <p:nvSpPr>
          <p:cNvPr id="77" name="Google Shape;77;p23"/>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79" name="Google Shape;79;p23"/>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20"/>
              <a:buNone/>
              <a:defRPr sz="1400"/>
            </a:lvl1pPr>
            <a:lvl2pPr marL="914400" lvl="1" indent="-228600" algn="l">
              <a:lnSpc>
                <a:spcPct val="100000"/>
              </a:lnSpc>
              <a:spcBef>
                <a:spcPts val="1000"/>
              </a:spcBef>
              <a:spcAft>
                <a:spcPts val="0"/>
              </a:spcAft>
              <a:buSzPts val="1120"/>
              <a:buNone/>
              <a:defRPr sz="1400"/>
            </a:lvl2pPr>
            <a:lvl3pPr marL="1371600" lvl="2" indent="-228600" algn="l">
              <a:lnSpc>
                <a:spcPct val="100000"/>
              </a:lnSpc>
              <a:spcBef>
                <a:spcPts val="1000"/>
              </a:spcBef>
              <a:spcAft>
                <a:spcPts val="0"/>
              </a:spcAft>
              <a:buSzPts val="960"/>
              <a:buNone/>
              <a:defRPr sz="1200"/>
            </a:lvl3pPr>
            <a:lvl4pPr marL="1828800" lvl="3" indent="-228600" algn="l">
              <a:lnSpc>
                <a:spcPct val="100000"/>
              </a:lnSpc>
              <a:spcBef>
                <a:spcPts val="1000"/>
              </a:spcBef>
              <a:spcAft>
                <a:spcPts val="0"/>
              </a:spcAft>
              <a:buSzPts val="800"/>
              <a:buNone/>
              <a:defRPr sz="1000"/>
            </a:lvl4pPr>
            <a:lvl5pPr marL="2286000" lvl="4" indent="-228600" algn="l">
              <a:lnSpc>
                <a:spcPct val="100000"/>
              </a:lnSpc>
              <a:spcBef>
                <a:spcPts val="1000"/>
              </a:spcBef>
              <a:spcAft>
                <a:spcPts val="0"/>
              </a:spcAft>
              <a:buSzPts val="800"/>
              <a:buNone/>
              <a:defRPr sz="1000"/>
            </a:lvl5pPr>
            <a:lvl6pPr marL="2743200" lvl="5" indent="-228600" algn="l">
              <a:lnSpc>
                <a:spcPct val="100000"/>
              </a:lnSpc>
              <a:spcBef>
                <a:spcPts val="1000"/>
              </a:spcBef>
              <a:spcAft>
                <a:spcPts val="0"/>
              </a:spcAft>
              <a:buSzPts val="800"/>
              <a:buNone/>
              <a:defRPr sz="1000"/>
            </a:lvl6pPr>
            <a:lvl7pPr marL="3200400" lvl="6" indent="-228600" algn="l">
              <a:lnSpc>
                <a:spcPct val="100000"/>
              </a:lnSpc>
              <a:spcBef>
                <a:spcPts val="1000"/>
              </a:spcBef>
              <a:spcAft>
                <a:spcPts val="0"/>
              </a:spcAft>
              <a:buSzPts val="800"/>
              <a:buNone/>
              <a:defRPr sz="1000"/>
            </a:lvl7pPr>
            <a:lvl8pPr marL="3657600" lvl="7" indent="-228600" algn="l">
              <a:lnSpc>
                <a:spcPct val="100000"/>
              </a:lnSpc>
              <a:spcBef>
                <a:spcPts val="1000"/>
              </a:spcBef>
              <a:spcAft>
                <a:spcPts val="0"/>
              </a:spcAft>
              <a:buSzPts val="800"/>
              <a:buNone/>
              <a:defRPr sz="1000"/>
            </a:lvl8pPr>
            <a:lvl9pPr marL="4114800" lvl="8" indent="-228600" algn="l">
              <a:lnSpc>
                <a:spcPct val="100000"/>
              </a:lnSpc>
              <a:spcBef>
                <a:spcPts val="1000"/>
              </a:spcBef>
              <a:spcAft>
                <a:spcPts val="0"/>
              </a:spcAft>
              <a:buSzPts val="800"/>
              <a:buNone/>
              <a:defRPr sz="1000"/>
            </a:lvl9pPr>
          </a:lstStyle>
          <a:p>
            <a:endParaRPr/>
          </a:p>
        </p:txBody>
      </p:sp>
      <p:sp>
        <p:nvSpPr>
          <p:cNvPr id="80" name="Google Shape;80;p2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24"/>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400"/>
              <a:buFont typeface="Trebuchet MS"/>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4"/>
          <p:cNvSpPr>
            <a:spLocks noGrp="1"/>
          </p:cNvSpPr>
          <p:nvPr>
            <p:ph type="pic" idx="2"/>
          </p:nvPr>
        </p:nvSpPr>
        <p:spPr>
          <a:xfrm>
            <a:off x="677334" y="609600"/>
            <a:ext cx="8596668" cy="3845718"/>
          </a:xfrm>
          <a:prstGeom prst="rect">
            <a:avLst/>
          </a:prstGeom>
          <a:noFill/>
          <a:ln>
            <a:noFill/>
          </a:ln>
        </p:spPr>
      </p:sp>
      <p:sp>
        <p:nvSpPr>
          <p:cNvPr id="86" name="Google Shape;86;p24"/>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960"/>
              <a:buNone/>
              <a:defRPr sz="1200"/>
            </a:lvl1pPr>
            <a:lvl2pPr marL="914400" lvl="1" indent="-228600" algn="l">
              <a:lnSpc>
                <a:spcPct val="100000"/>
              </a:lnSpc>
              <a:spcBef>
                <a:spcPts val="1000"/>
              </a:spcBef>
              <a:spcAft>
                <a:spcPts val="0"/>
              </a:spcAft>
              <a:buSzPts val="960"/>
              <a:buNone/>
              <a:defRPr sz="1200"/>
            </a:lvl2pPr>
            <a:lvl3pPr marL="1371600" lvl="2" indent="-228600" algn="l">
              <a:lnSpc>
                <a:spcPct val="100000"/>
              </a:lnSpc>
              <a:spcBef>
                <a:spcPts val="1000"/>
              </a:spcBef>
              <a:spcAft>
                <a:spcPts val="0"/>
              </a:spcAft>
              <a:buSzPts val="800"/>
              <a:buNone/>
              <a:defRPr sz="1000"/>
            </a:lvl3pPr>
            <a:lvl4pPr marL="1828800" lvl="3" indent="-228600" algn="l">
              <a:lnSpc>
                <a:spcPct val="100000"/>
              </a:lnSpc>
              <a:spcBef>
                <a:spcPts val="1000"/>
              </a:spcBef>
              <a:spcAft>
                <a:spcPts val="0"/>
              </a:spcAft>
              <a:buSzPts val="720"/>
              <a:buNone/>
              <a:defRPr sz="900"/>
            </a:lvl4pPr>
            <a:lvl5pPr marL="2286000" lvl="4" indent="-228600" algn="l">
              <a:lnSpc>
                <a:spcPct val="100000"/>
              </a:lnSpc>
              <a:spcBef>
                <a:spcPts val="1000"/>
              </a:spcBef>
              <a:spcAft>
                <a:spcPts val="0"/>
              </a:spcAft>
              <a:buSzPts val="720"/>
              <a:buNone/>
              <a:defRPr sz="900"/>
            </a:lvl5pPr>
            <a:lvl6pPr marL="2743200" lvl="5" indent="-228600" algn="l">
              <a:lnSpc>
                <a:spcPct val="100000"/>
              </a:lnSpc>
              <a:spcBef>
                <a:spcPts val="1000"/>
              </a:spcBef>
              <a:spcAft>
                <a:spcPts val="0"/>
              </a:spcAft>
              <a:buSzPts val="720"/>
              <a:buNone/>
              <a:defRPr sz="900"/>
            </a:lvl6pPr>
            <a:lvl7pPr marL="3200400" lvl="6" indent="-228600" algn="l">
              <a:lnSpc>
                <a:spcPct val="100000"/>
              </a:lnSpc>
              <a:spcBef>
                <a:spcPts val="1000"/>
              </a:spcBef>
              <a:spcAft>
                <a:spcPts val="0"/>
              </a:spcAft>
              <a:buSzPts val="720"/>
              <a:buNone/>
              <a:defRPr sz="900"/>
            </a:lvl7pPr>
            <a:lvl8pPr marL="3657600" lvl="7" indent="-228600" algn="l">
              <a:lnSpc>
                <a:spcPct val="100000"/>
              </a:lnSpc>
              <a:spcBef>
                <a:spcPts val="1000"/>
              </a:spcBef>
              <a:spcAft>
                <a:spcPts val="0"/>
              </a:spcAft>
              <a:buSzPts val="720"/>
              <a:buNone/>
              <a:defRPr sz="900"/>
            </a:lvl8pPr>
            <a:lvl9pPr marL="4114800" lvl="8" indent="-228600" algn="l">
              <a:lnSpc>
                <a:spcPct val="100000"/>
              </a:lnSpc>
              <a:spcBef>
                <a:spcPts val="1000"/>
              </a:spcBef>
              <a:spcAft>
                <a:spcPts val="0"/>
              </a:spcAft>
              <a:buSzPts val="720"/>
              <a:buNone/>
              <a:defRPr sz="900"/>
            </a:lvl9pPr>
          </a:lstStyle>
          <a:p>
            <a:endParaRPr/>
          </a:p>
        </p:txBody>
      </p:sp>
      <p:sp>
        <p:nvSpPr>
          <p:cNvPr id="87" name="Google Shape;87;p2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2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0"/>
        <p:cNvGrpSpPr/>
        <p:nvPr/>
      </p:nvGrpSpPr>
      <p:grpSpPr>
        <a:xfrm>
          <a:off x="0" y="0"/>
          <a:ext cx="0" cy="0"/>
          <a:chOff x="0" y="0"/>
          <a:chExt cx="0" cy="0"/>
        </a:xfrm>
      </p:grpSpPr>
      <p:sp>
        <p:nvSpPr>
          <p:cNvPr id="91" name="Google Shape;91;p25"/>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5"/>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93" name="Google Shape;93;p2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2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6"/>
        <p:cNvGrpSpPr/>
        <p:nvPr/>
      </p:nvGrpSpPr>
      <p:grpSpPr>
        <a:xfrm>
          <a:off x="0" y="0"/>
          <a:ext cx="0" cy="0"/>
          <a:chOff x="0" y="0"/>
          <a:chExt cx="0" cy="0"/>
        </a:xfrm>
      </p:grpSpPr>
      <p:sp>
        <p:nvSpPr>
          <p:cNvPr id="97" name="Google Shape;97;p26"/>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6"/>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lnSpc>
                <a:spcPct val="100000"/>
              </a:lnSpc>
              <a:spcBef>
                <a:spcPts val="1000"/>
              </a:spcBef>
              <a:spcAft>
                <a:spcPts val="0"/>
              </a:spcAft>
              <a:buSzPts val="1280"/>
              <a:buFont typeface="Trebuchet MS"/>
              <a:buNone/>
              <a:defRPr sz="1600">
                <a:solidFill>
                  <a:srgbClr val="7F7F7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99" name="Google Shape;99;p26"/>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0" name="Google Shape;100;p2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2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2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03" name="Google Shape;103;p26"/>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EF8B67"/>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04" name="Google Shape;104;p26"/>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EF8B67"/>
                </a:solidFill>
                <a:latin typeface="Arial"/>
                <a:ea typeface="Arial"/>
                <a:cs typeface="Arial"/>
                <a:sym typeface="Arial"/>
              </a:rPr>
              <a:t>”</a:t>
            </a:r>
            <a:endParaRPr sz="1800" b="0" i="0" u="none" strike="noStrike" cap="none">
              <a:solidFill>
                <a:srgbClr val="EF8B67"/>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5"/>
        <p:cNvGrpSpPr/>
        <p:nvPr/>
      </p:nvGrpSpPr>
      <p:grpSpPr>
        <a:xfrm>
          <a:off x="0" y="0"/>
          <a:ext cx="0" cy="0"/>
          <a:chOff x="0" y="0"/>
          <a:chExt cx="0" cy="0"/>
        </a:xfrm>
      </p:grpSpPr>
      <p:sp>
        <p:nvSpPr>
          <p:cNvPr id="106" name="Google Shape;106;p27"/>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27"/>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8" name="Google Shape;108;p2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2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1"/>
        <p:cNvGrpSpPr/>
        <p:nvPr/>
      </p:nvGrpSpPr>
      <p:grpSpPr>
        <a:xfrm>
          <a:off x="0" y="0"/>
          <a:ext cx="0" cy="0"/>
          <a:chOff x="0" y="0"/>
          <a:chExt cx="0" cy="0"/>
        </a:xfrm>
      </p:grpSpPr>
      <p:sp>
        <p:nvSpPr>
          <p:cNvPr id="112" name="Google Shape;112;p28"/>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28"/>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rgbClr val="3F3F3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14" name="Google Shape;114;p28"/>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5" name="Google Shape;115;p2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2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2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18" name="Google Shape;118;p28"/>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EF8B67"/>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19" name="Google Shape;119;p28"/>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EF8B67"/>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0"/>
        <p:cNvGrpSpPr/>
        <p:nvPr/>
      </p:nvGrpSpPr>
      <p:grpSpPr>
        <a:xfrm>
          <a:off x="0" y="0"/>
          <a:ext cx="0" cy="0"/>
          <a:chOff x="0" y="0"/>
          <a:chExt cx="0" cy="0"/>
        </a:xfrm>
      </p:grpSpPr>
      <p:sp>
        <p:nvSpPr>
          <p:cNvPr id="121" name="Google Shape;121;p29"/>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29"/>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chemeClr val="accent1"/>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23" name="Google Shape;123;p29"/>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24" name="Google Shape;124;p2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2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2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7"/>
        <p:cNvGrpSpPr/>
        <p:nvPr/>
      </p:nvGrpSpPr>
      <p:grpSpPr>
        <a:xfrm>
          <a:off x="0" y="0"/>
          <a:ext cx="0" cy="0"/>
          <a:chOff x="0" y="0"/>
          <a:chExt cx="0" cy="0"/>
        </a:xfrm>
      </p:grpSpPr>
      <p:sp>
        <p:nvSpPr>
          <p:cNvPr id="128" name="Google Shape;128;p3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30"/>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0" name="Google Shape;130;p3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3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3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3"/>
        <p:cNvGrpSpPr/>
        <p:nvPr/>
      </p:nvGrpSpPr>
      <p:grpSpPr>
        <a:xfrm>
          <a:off x="0" y="0"/>
          <a:ext cx="0" cy="0"/>
          <a:chOff x="0" y="0"/>
          <a:chExt cx="0" cy="0"/>
        </a:xfrm>
      </p:grpSpPr>
      <p:sp>
        <p:nvSpPr>
          <p:cNvPr id="134" name="Google Shape;134;p31"/>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31"/>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40" algn="l">
              <a:lnSpc>
                <a:spcPct val="100000"/>
              </a:lnSpc>
              <a:spcBef>
                <a:spcPts val="1000"/>
              </a:spcBef>
              <a:spcAft>
                <a:spcPts val="0"/>
              </a:spcAft>
              <a:buSzPts val="1440"/>
              <a:buChar char="►"/>
              <a:defRPr/>
            </a:lvl3pPr>
            <a:lvl4pPr marL="1828800" lvl="3" indent="-320040" algn="l">
              <a:lnSpc>
                <a:spcPct val="100000"/>
              </a:lnSpc>
              <a:spcBef>
                <a:spcPts val="1000"/>
              </a:spcBef>
              <a:spcAft>
                <a:spcPts val="0"/>
              </a:spcAft>
              <a:buSzPts val="1440"/>
              <a:buChar char="►"/>
              <a:defRPr/>
            </a:lvl4pPr>
            <a:lvl5pPr marL="2286000" lvl="4" indent="-320040" algn="l">
              <a:lnSpc>
                <a:spcPct val="100000"/>
              </a:lnSpc>
              <a:spcBef>
                <a:spcPts val="1000"/>
              </a:spcBef>
              <a:spcAft>
                <a:spcPts val="0"/>
              </a:spcAft>
              <a:buSzPts val="1440"/>
              <a:buChar char="►"/>
              <a:defRPr/>
            </a:lvl5pPr>
            <a:lvl6pPr marL="2743200" lvl="5" indent="-320040" algn="l">
              <a:lnSpc>
                <a:spcPct val="100000"/>
              </a:lnSpc>
              <a:spcBef>
                <a:spcPts val="1000"/>
              </a:spcBef>
              <a:spcAft>
                <a:spcPts val="0"/>
              </a:spcAft>
              <a:buSzPts val="1440"/>
              <a:buChar char="►"/>
              <a:defRPr/>
            </a:lvl6pPr>
            <a:lvl7pPr marL="3200400" lvl="6" indent="-320040"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6" name="Google Shape;136;p3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7" name="Google Shape;137;p3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3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5"/>
          <p:cNvGrpSpPr/>
          <p:nvPr/>
        </p:nvGrpSpPr>
        <p:grpSpPr>
          <a:xfrm>
            <a:off x="0" y="-8467"/>
            <a:ext cx="12192000" cy="6866467"/>
            <a:chOff x="0" y="-8467"/>
            <a:chExt cx="12192000" cy="6866467"/>
          </a:xfrm>
        </p:grpSpPr>
        <p:cxnSp>
          <p:nvCxnSpPr>
            <p:cNvPr id="7" name="Google Shape;7;p15"/>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15"/>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15"/>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4"/>
              </a:schemeClr>
            </a:solidFill>
            <a:ln>
              <a:noFill/>
            </a:ln>
          </p:spPr>
        </p:sp>
        <p:sp>
          <p:nvSpPr>
            <p:cNvPr id="10" name="Google Shape;10;p15"/>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5"/>
            <p:cNvSpPr/>
            <p:nvPr/>
          </p:nvSpPr>
          <p:spPr>
            <a:xfrm>
              <a:off x="8932333" y="3048000"/>
              <a:ext cx="3259667" cy="3810000"/>
            </a:xfrm>
            <a:prstGeom prst="triangle">
              <a:avLst>
                <a:gd name="adj" fmla="val 100000"/>
              </a:avLst>
            </a:prstGeom>
            <a:solidFill>
              <a:schemeClr val="accent2">
                <a:alpha val="71765"/>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15"/>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742117">
                <a:alpha val="69804"/>
              </a:srgbClr>
            </a:solidFill>
            <a:ln>
              <a:noFill/>
            </a:ln>
          </p:spPr>
        </p:sp>
        <p:sp>
          <p:nvSpPr>
            <p:cNvPr id="13" name="Google Shape;13;p15"/>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EF8B67">
                <a:alpha val="69804"/>
              </a:srgbClr>
            </a:solidFill>
            <a:ln>
              <a:noFill/>
            </a:ln>
          </p:spPr>
        </p:sp>
        <p:sp>
          <p:nvSpPr>
            <p:cNvPr id="14" name="Google Shape;14;p15"/>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6"/>
              </a:schemeClr>
            </a:solidFill>
            <a:ln>
              <a:noFill/>
            </a:ln>
          </p:spPr>
        </p:sp>
        <p:sp>
          <p:nvSpPr>
            <p:cNvPr id="15" name="Google Shape;15;p15"/>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5"/>
            <p:cNvSpPr/>
            <p:nvPr/>
          </p:nvSpPr>
          <p:spPr>
            <a:xfrm>
              <a:off x="0" y="4013200"/>
              <a:ext cx="448733" cy="2844800"/>
            </a:xfrm>
            <a:prstGeom prst="triangle">
              <a:avLst>
                <a:gd name="adj" fmla="val 0"/>
              </a:avLst>
            </a:prstGeom>
            <a:solidFill>
              <a:schemeClr val="accent1">
                <a:alpha val="8470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7" name="Google Shape;17;p1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18" name="Google Shape;18;p15"/>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lnSpc>
                <a:spcPct val="100000"/>
              </a:lnSpc>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20" algn="l" rtl="0">
              <a:lnSpc>
                <a:spcPct val="100000"/>
              </a:lnSpc>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2"/>
        <p:cNvGrpSpPr/>
        <p:nvPr/>
      </p:nvGrpSpPr>
      <p:grpSpPr>
        <a:xfrm>
          <a:off x="0" y="0"/>
          <a:ext cx="0" cy="0"/>
          <a:chOff x="0" y="0"/>
          <a:chExt cx="0" cy="0"/>
        </a:xfrm>
      </p:grpSpPr>
      <p:sp>
        <p:nvSpPr>
          <p:cNvPr id="143" name="Google Shape;143;p1"/>
          <p:cNvSpPr txBox="1">
            <a:spLocks noGrp="1"/>
          </p:cNvSpPr>
          <p:nvPr>
            <p:ph type="ctrTitle"/>
          </p:nvPr>
        </p:nvSpPr>
        <p:spPr>
          <a:xfrm>
            <a:off x="397550" y="1423480"/>
            <a:ext cx="10053000" cy="1783200"/>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accent1"/>
              </a:buClr>
              <a:buSzPts val="5400"/>
              <a:buFont typeface="Century Gothic"/>
              <a:buNone/>
            </a:pPr>
            <a:r>
              <a:rPr lang="en-GB">
                <a:latin typeface="Century Gothic"/>
                <a:ea typeface="Century Gothic"/>
                <a:cs typeface="Century Gothic"/>
                <a:sym typeface="Century Gothic"/>
              </a:rPr>
              <a:t>Welcome to Year 1!</a:t>
            </a:r>
            <a:endParaRPr/>
          </a:p>
        </p:txBody>
      </p:sp>
      <p:pic>
        <p:nvPicPr>
          <p:cNvPr id="144" name="Google Shape;144;p1"/>
          <p:cNvPicPr preferRelativeResize="0"/>
          <p:nvPr/>
        </p:nvPicPr>
        <p:blipFill rotWithShape="1">
          <a:blip r:embed="rId3">
            <a:alphaModFix/>
          </a:blip>
          <a:srcRect/>
          <a:stretch/>
        </p:blipFill>
        <p:spPr>
          <a:xfrm>
            <a:off x="10221654" y="236705"/>
            <a:ext cx="1771682" cy="15877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
          <p:cNvSpPr txBox="1">
            <a:spLocks noGrp="1"/>
          </p:cNvSpPr>
          <p:nvPr>
            <p:ph type="title"/>
          </p:nvPr>
        </p:nvSpPr>
        <p:spPr>
          <a:xfrm>
            <a:off x="147549" y="133483"/>
            <a:ext cx="9404723" cy="140053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Teachers</a:t>
            </a:r>
            <a:endParaRPr/>
          </a:p>
        </p:txBody>
      </p:sp>
      <p:pic>
        <p:nvPicPr>
          <p:cNvPr id="150" name="Google Shape;150;p2"/>
          <p:cNvPicPr preferRelativeResize="0"/>
          <p:nvPr/>
        </p:nvPicPr>
        <p:blipFill rotWithShape="1">
          <a:blip r:embed="rId3">
            <a:alphaModFix/>
          </a:blip>
          <a:srcRect/>
          <a:stretch/>
        </p:blipFill>
        <p:spPr>
          <a:xfrm>
            <a:off x="10516013" y="135"/>
            <a:ext cx="1753451" cy="1572059"/>
          </a:xfrm>
          <a:prstGeom prst="rect">
            <a:avLst/>
          </a:prstGeom>
          <a:noFill/>
          <a:ln>
            <a:noFill/>
          </a:ln>
        </p:spPr>
      </p:pic>
      <p:sp>
        <p:nvSpPr>
          <p:cNvPr id="151" name="Google Shape;151;p2"/>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52" name="Google Shape;152;p2"/>
          <p:cNvSpPr txBox="1"/>
          <p:nvPr/>
        </p:nvSpPr>
        <p:spPr>
          <a:xfrm>
            <a:off x="3137525" y="1267650"/>
            <a:ext cx="4067100" cy="1683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rgbClr val="3F3F3F"/>
                </a:solidFill>
                <a:latin typeface="Trebuchet MS"/>
                <a:ea typeface="Trebuchet MS"/>
                <a:cs typeface="Trebuchet MS"/>
                <a:sym typeface="Trebuchet MS"/>
              </a:rPr>
              <a:t>Ms Tulip</a:t>
            </a: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r>
              <a:rPr lang="en-GB" sz="2200">
                <a:solidFill>
                  <a:srgbClr val="3F3F3F"/>
                </a:solidFill>
                <a:latin typeface="Trebuchet MS"/>
                <a:ea typeface="Trebuchet MS"/>
                <a:cs typeface="Trebuchet MS"/>
                <a:sym typeface="Trebuchet MS"/>
              </a:rPr>
              <a:t>1T class teacher</a:t>
            </a: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r>
              <a:rPr lang="en-GB" sz="2200">
                <a:solidFill>
                  <a:srgbClr val="3F3F3F"/>
                </a:solidFill>
                <a:latin typeface="Trebuchet MS"/>
                <a:ea typeface="Trebuchet MS"/>
                <a:cs typeface="Trebuchet MS"/>
                <a:sym typeface="Trebuchet MS"/>
              </a:rPr>
              <a:t>(Monday -Thursday_</a:t>
            </a: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r>
              <a:rPr lang="en-GB" sz="2200">
                <a:solidFill>
                  <a:srgbClr val="3F3F3F"/>
                </a:solidFill>
                <a:latin typeface="Trebuchet MS"/>
                <a:ea typeface="Trebuchet MS"/>
                <a:cs typeface="Trebuchet MS"/>
                <a:sym typeface="Trebuchet MS"/>
              </a:rPr>
              <a:t>Mrs Robertson - Friday</a:t>
            </a: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r>
              <a:rPr lang="en-GB" sz="2200">
                <a:solidFill>
                  <a:srgbClr val="3F3F3F"/>
                </a:solidFill>
                <a:latin typeface="Trebuchet MS"/>
                <a:ea typeface="Trebuchet MS"/>
                <a:cs typeface="Trebuchet MS"/>
                <a:sym typeface="Trebuchet MS"/>
              </a:rPr>
              <a:t>Miss Philcox</a:t>
            </a:r>
            <a:endParaRPr sz="2200">
              <a:solidFill>
                <a:srgbClr val="3F3F3F"/>
              </a:solidFill>
              <a:latin typeface="Trebuchet MS"/>
              <a:ea typeface="Trebuchet MS"/>
              <a:cs typeface="Trebuchet MS"/>
              <a:sym typeface="Trebuchet MS"/>
            </a:endParaRPr>
          </a:p>
          <a:p>
            <a:pPr marL="0" lvl="0" indent="0" algn="l" rtl="0">
              <a:spcBef>
                <a:spcPts val="0"/>
              </a:spcBef>
              <a:spcAft>
                <a:spcPts val="0"/>
              </a:spcAft>
              <a:buNone/>
            </a:pPr>
            <a:r>
              <a:rPr lang="en-GB" sz="2200">
                <a:solidFill>
                  <a:srgbClr val="3F3F3F"/>
                </a:solidFill>
                <a:latin typeface="Trebuchet MS"/>
                <a:ea typeface="Trebuchet MS"/>
                <a:cs typeface="Trebuchet MS"/>
                <a:sym typeface="Trebuchet MS"/>
              </a:rPr>
              <a:t>1P class teacher </a:t>
            </a:r>
            <a:endParaRPr sz="2200">
              <a:solidFill>
                <a:srgbClr val="3F3F3F"/>
              </a:solidFill>
              <a:latin typeface="Trebuchet MS"/>
              <a:ea typeface="Trebuchet MS"/>
              <a:cs typeface="Trebuchet MS"/>
              <a:sym typeface="Trebuchet MS"/>
            </a:endParaRPr>
          </a:p>
        </p:txBody>
      </p:sp>
      <p:pic>
        <p:nvPicPr>
          <p:cNvPr id="153" name="Google Shape;153;p2" title="IMG_5139.heic"/>
          <p:cNvPicPr preferRelativeResize="0"/>
          <p:nvPr/>
        </p:nvPicPr>
        <p:blipFill>
          <a:blip r:embed="rId4">
            <a:alphaModFix/>
          </a:blip>
          <a:stretch>
            <a:fillRect/>
          </a:stretch>
        </p:blipFill>
        <p:spPr>
          <a:xfrm>
            <a:off x="557300" y="3429003"/>
            <a:ext cx="1819476" cy="2611798"/>
          </a:xfrm>
          <a:prstGeom prst="rect">
            <a:avLst/>
          </a:prstGeom>
          <a:noFill/>
          <a:ln>
            <a:noFill/>
          </a:ln>
        </p:spPr>
      </p:pic>
      <p:pic>
        <p:nvPicPr>
          <p:cNvPr id="154" name="Google Shape;154;p2"/>
          <p:cNvPicPr preferRelativeResize="0"/>
          <p:nvPr/>
        </p:nvPicPr>
        <p:blipFill>
          <a:blip r:embed="rId5">
            <a:alphaModFix/>
          </a:blip>
          <a:stretch>
            <a:fillRect/>
          </a:stretch>
        </p:blipFill>
        <p:spPr>
          <a:xfrm>
            <a:off x="608075" y="990725"/>
            <a:ext cx="1717927" cy="20615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3f9ed5b585a_0_0"/>
          <p:cNvSpPr txBox="1">
            <a:spLocks noGrp="1"/>
          </p:cNvSpPr>
          <p:nvPr>
            <p:ph type="title"/>
          </p:nvPr>
        </p:nvSpPr>
        <p:spPr>
          <a:xfrm>
            <a:off x="460825" y="424352"/>
            <a:ext cx="9404700" cy="10770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Class support</a:t>
            </a:r>
            <a:endParaRPr/>
          </a:p>
        </p:txBody>
      </p:sp>
      <p:pic>
        <p:nvPicPr>
          <p:cNvPr id="160" name="Google Shape;160;g3f9ed5b585a_0_0"/>
          <p:cNvPicPr preferRelativeResize="0"/>
          <p:nvPr/>
        </p:nvPicPr>
        <p:blipFill rotWithShape="1">
          <a:blip r:embed="rId3">
            <a:alphaModFix/>
          </a:blip>
          <a:srcRect/>
          <a:stretch/>
        </p:blipFill>
        <p:spPr>
          <a:xfrm>
            <a:off x="10516013" y="135"/>
            <a:ext cx="1753451" cy="1572059"/>
          </a:xfrm>
          <a:prstGeom prst="rect">
            <a:avLst/>
          </a:prstGeom>
          <a:noFill/>
          <a:ln>
            <a:noFill/>
          </a:ln>
        </p:spPr>
      </p:pic>
      <p:sp>
        <p:nvSpPr>
          <p:cNvPr id="161" name="Google Shape;161;g3f9ed5b585a_0_0"/>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62" name="Google Shape;162;g3f9ed5b585a_0_0"/>
          <p:cNvSpPr txBox="1"/>
          <p:nvPr/>
        </p:nvSpPr>
        <p:spPr>
          <a:xfrm>
            <a:off x="917375" y="2050775"/>
            <a:ext cx="9207600" cy="16839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sz="2300">
                <a:solidFill>
                  <a:srgbClr val="3F3F3F"/>
                </a:solidFill>
                <a:latin typeface="Trebuchet MS"/>
                <a:ea typeface="Trebuchet MS"/>
                <a:cs typeface="Trebuchet MS"/>
                <a:sym typeface="Trebuchet MS"/>
              </a:rPr>
              <a:t>We are introducing a new structure for our Support Staff to provide the best possible targeted support. Rather than being assigned to a single room, our Support Staff will work in specialised teams across the school. This includes a dedicated Phonics Team to boost reading progress, a Core Team to support wider classroom learning, a SEND team to support the provision for our SEND learners and a Social and Emotional team.</a:t>
            </a:r>
            <a:endParaRPr sz="2200">
              <a:solidFill>
                <a:srgbClr val="3F3F3F"/>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Drop off and pick up</a:t>
            </a:r>
            <a:endParaRPr/>
          </a:p>
        </p:txBody>
      </p:sp>
      <p:sp>
        <p:nvSpPr>
          <p:cNvPr id="168" name="Google Shape;168;p4"/>
          <p:cNvSpPr txBox="1">
            <a:spLocks noGrp="1"/>
          </p:cNvSpPr>
          <p:nvPr>
            <p:ph type="body" idx="1"/>
          </p:nvPr>
        </p:nvSpPr>
        <p:spPr>
          <a:xfrm>
            <a:off x="209115" y="1388462"/>
            <a:ext cx="5698545" cy="419548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280"/>
              <a:buNone/>
            </a:pPr>
            <a:r>
              <a:rPr lang="en-GB" sz="1900">
                <a:latin typeface="Century Gothic"/>
                <a:ea typeface="Century Gothic"/>
                <a:cs typeface="Century Gothic"/>
                <a:sym typeface="Century Gothic"/>
              </a:rPr>
              <a:t>The children can arrive at school between 08.35 – 08.45 where they will complete morning work. We encourage children to arrive as early as they can so this learning can be completed and they can settle into their day. </a:t>
            </a:r>
            <a:endParaRPr sz="1900">
              <a:latin typeface="Century Gothic"/>
              <a:ea typeface="Century Gothic"/>
              <a:cs typeface="Century Gothic"/>
              <a:sym typeface="Century Gothic"/>
            </a:endParaRPr>
          </a:p>
          <a:p>
            <a:pPr marL="0" lvl="0" indent="0" algn="l" rtl="0">
              <a:lnSpc>
                <a:spcPct val="100000"/>
              </a:lnSpc>
              <a:spcBef>
                <a:spcPts val="0"/>
              </a:spcBef>
              <a:spcAft>
                <a:spcPts val="0"/>
              </a:spcAft>
              <a:buSzPts val="1280"/>
              <a:buNone/>
            </a:pPr>
            <a:endParaRPr sz="1900">
              <a:latin typeface="Century Gothic"/>
              <a:ea typeface="Century Gothic"/>
              <a:cs typeface="Century Gothic"/>
              <a:sym typeface="Century Gothic"/>
            </a:endParaRPr>
          </a:p>
          <a:p>
            <a:pPr marL="0" lvl="0" indent="0" algn="l" rtl="0">
              <a:lnSpc>
                <a:spcPct val="100000"/>
              </a:lnSpc>
              <a:spcBef>
                <a:spcPts val="1000"/>
              </a:spcBef>
              <a:spcAft>
                <a:spcPts val="0"/>
              </a:spcAft>
              <a:buSzPts val="1280"/>
              <a:buNone/>
            </a:pPr>
            <a:r>
              <a:rPr lang="en-GB" sz="1900">
                <a:latin typeface="Century Gothic"/>
                <a:ea typeface="Century Gothic"/>
                <a:cs typeface="Century Gothic"/>
                <a:sym typeface="Century Gothic"/>
              </a:rPr>
              <a:t>The children will say goodbye in the main playground  and enter the double brown doors.</a:t>
            </a:r>
            <a:endParaRPr sz="2100"/>
          </a:p>
        </p:txBody>
      </p:sp>
      <p:sp>
        <p:nvSpPr>
          <p:cNvPr id="169" name="Google Shape;169;p4"/>
          <p:cNvSpPr txBox="1"/>
          <p:nvPr/>
        </p:nvSpPr>
        <p:spPr>
          <a:xfrm>
            <a:off x="6096000" y="1331259"/>
            <a:ext cx="5698545" cy="5135325"/>
          </a:xfrm>
          <a:prstGeom prst="rect">
            <a:avLst/>
          </a:prstGeom>
          <a:noFill/>
          <a:ln>
            <a:noFill/>
          </a:ln>
        </p:spPr>
        <p:txBody>
          <a:bodyPr spcFirstLastPara="1" wrap="square" lIns="91425" tIns="45700" rIns="91425" bIns="45700" anchor="t" anchorCtr="0">
            <a:normAutofit lnSpcReduction="20000"/>
          </a:bodyPr>
          <a:lstStyle/>
          <a:p>
            <a:pPr marL="0" marR="0" lvl="0" indent="0" algn="l" rtl="0">
              <a:lnSpc>
                <a:spcPct val="100000"/>
              </a:lnSpc>
              <a:spcBef>
                <a:spcPts val="0"/>
              </a:spcBef>
              <a:spcAft>
                <a:spcPts val="0"/>
              </a:spcAft>
              <a:buClr>
                <a:schemeClr val="accent1"/>
              </a:buClr>
              <a:buSzPts val="1280"/>
              <a:buFont typeface="Noto Sans Symbols"/>
              <a:buNone/>
            </a:pPr>
            <a:r>
              <a:rPr lang="en-GB" sz="1600" b="0" i="0" u="none" strike="noStrike" cap="none">
                <a:solidFill>
                  <a:srgbClr val="3F3F3F"/>
                </a:solidFill>
                <a:latin typeface="Century Gothic"/>
                <a:ea typeface="Century Gothic"/>
                <a:cs typeface="Century Gothic"/>
                <a:sym typeface="Century Gothic"/>
              </a:rPr>
              <a:t>The school gates will open at 3.10pm for collection. </a:t>
            </a:r>
            <a:endParaRPr sz="1600" b="0"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accent1"/>
              </a:buClr>
              <a:buSzPts val="1280"/>
              <a:buFont typeface="Noto Sans Symbols"/>
              <a:buNone/>
            </a:pPr>
            <a:endParaRPr sz="1600">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r>
              <a:rPr lang="en-GB" sz="1600" b="0" i="0" u="none" strike="noStrike" cap="none">
                <a:solidFill>
                  <a:srgbClr val="3F3F3F"/>
                </a:solidFill>
                <a:latin typeface="Century Gothic"/>
                <a:ea typeface="Century Gothic"/>
                <a:cs typeface="Century Gothic"/>
                <a:sym typeface="Century Gothic"/>
              </a:rPr>
              <a:t>All year 1 classes will be lined up in </a:t>
            </a:r>
            <a:r>
              <a:rPr lang="en-GB" sz="1600">
                <a:solidFill>
                  <a:srgbClr val="3F3F3F"/>
                </a:solidFill>
                <a:latin typeface="Century Gothic"/>
                <a:ea typeface="Century Gothic"/>
                <a:cs typeface="Century Gothic"/>
                <a:sym typeface="Century Gothic"/>
              </a:rPr>
              <a:t>front of the gym equipment</a:t>
            </a:r>
            <a:endParaRPr sz="1600">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r>
              <a:rPr lang="en-GB" sz="1600" b="0" i="0" u="none" strike="noStrike" cap="none">
                <a:solidFill>
                  <a:srgbClr val="3F3F3F"/>
                </a:solidFill>
                <a:latin typeface="Century Gothic"/>
                <a:ea typeface="Century Gothic"/>
                <a:cs typeface="Century Gothic"/>
                <a:sym typeface="Century Gothic"/>
              </a:rPr>
              <a:t>Please wait for the class teacher to dismiss the children one by one.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a:p>
            <a:pPr marL="0" marR="0" lvl="0" indent="0" algn="l" rtl="0">
              <a:lnSpc>
                <a:spcPct val="100000"/>
              </a:lnSpc>
              <a:spcBef>
                <a:spcPts val="1000"/>
              </a:spcBef>
              <a:spcAft>
                <a:spcPts val="0"/>
              </a:spcAft>
              <a:buClr>
                <a:schemeClr val="accent1"/>
              </a:buClr>
              <a:buSzPts val="1280"/>
              <a:buFont typeface="Noto Sans Symbols"/>
              <a:buNone/>
            </a:pPr>
            <a:endParaRPr sz="1600" b="1" i="0" u="none" strike="noStrike" cap="none">
              <a:solidFill>
                <a:srgbClr val="3F3F3F"/>
              </a:solidFill>
              <a:latin typeface="Century Gothic"/>
              <a:ea typeface="Century Gothic"/>
              <a:cs typeface="Century Gothic"/>
              <a:sym typeface="Century Gothic"/>
            </a:endParaRPr>
          </a:p>
        </p:txBody>
      </p:sp>
      <p:sp>
        <p:nvSpPr>
          <p:cNvPr id="170" name="Google Shape;170;p4"/>
          <p:cNvSpPr txBox="1"/>
          <p:nvPr/>
        </p:nvSpPr>
        <p:spPr>
          <a:xfrm>
            <a:off x="1107600" y="4937450"/>
            <a:ext cx="8748600" cy="1015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Noto Sans Symbols"/>
              <a:buNone/>
            </a:pPr>
            <a:r>
              <a:rPr lang="en-GB" sz="2000" b="1" i="0" u="none" strike="noStrike" cap="none">
                <a:solidFill>
                  <a:schemeClr val="dk1"/>
                </a:solidFill>
                <a:latin typeface="Century Gothic"/>
                <a:ea typeface="Century Gothic"/>
                <a:cs typeface="Century Gothic"/>
                <a:sym typeface="Century Gothic"/>
              </a:rPr>
              <a:t>If you wish to speak to the class teacher, please wait until all the children have been dismissed and they will happily do so at this point. </a:t>
            </a:r>
            <a:endParaRPr sz="16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5"/>
          <p:cNvSpPr txBox="1">
            <a:spLocks noGrp="1"/>
          </p:cNvSpPr>
          <p:nvPr>
            <p:ph type="title"/>
          </p:nvPr>
        </p:nvSpPr>
        <p:spPr>
          <a:xfrm>
            <a:off x="330509" y="236700"/>
            <a:ext cx="85968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a:latin typeface="Century Gothic"/>
                <a:ea typeface="Century Gothic"/>
                <a:cs typeface="Century Gothic"/>
                <a:sym typeface="Century Gothic"/>
              </a:rPr>
              <a:t>Behaviour expectations</a:t>
            </a:r>
            <a:endParaRPr/>
          </a:p>
        </p:txBody>
      </p:sp>
      <p:sp>
        <p:nvSpPr>
          <p:cNvPr id="176" name="Google Shape;176;p5"/>
          <p:cNvSpPr txBox="1">
            <a:spLocks noGrp="1"/>
          </p:cNvSpPr>
          <p:nvPr>
            <p:ph type="body" idx="1"/>
          </p:nvPr>
        </p:nvSpPr>
        <p:spPr>
          <a:xfrm>
            <a:off x="704825" y="3527150"/>
            <a:ext cx="9562500" cy="2915400"/>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1440"/>
              <a:buChar char="►"/>
            </a:pPr>
            <a:r>
              <a:rPr lang="en-GB" sz="1800" b="0" i="0" u="none" strike="noStrike">
                <a:solidFill>
                  <a:srgbClr val="000000"/>
                </a:solidFill>
                <a:latin typeface="Century Gothic"/>
                <a:ea typeface="Century Gothic"/>
                <a:cs typeface="Century Gothic"/>
                <a:sym typeface="Century Gothic"/>
              </a:rPr>
              <a:t>In year 1, we use a behaviour chart consisting of five stages. </a:t>
            </a:r>
            <a:endParaRPr/>
          </a:p>
          <a:p>
            <a:pPr marL="342900" lvl="0" indent="-342900" algn="l" rtl="0">
              <a:lnSpc>
                <a:spcPct val="100000"/>
              </a:lnSpc>
              <a:spcBef>
                <a:spcPts val="0"/>
              </a:spcBef>
              <a:spcAft>
                <a:spcPts val="0"/>
              </a:spcAft>
              <a:buSzPts val="1440"/>
              <a:buChar char="►"/>
            </a:pPr>
            <a:r>
              <a:rPr lang="en-GB" sz="1800" b="0" i="0" u="none" strike="noStrike">
                <a:solidFill>
                  <a:srgbClr val="000000"/>
                </a:solidFill>
                <a:latin typeface="Century Gothic"/>
                <a:ea typeface="Century Gothic"/>
                <a:cs typeface="Century Gothic"/>
                <a:sym typeface="Century Gothic"/>
              </a:rPr>
              <a:t>Everyone starts on the sun everyday, they can reach the rainbow or shooting star through consistent good behaviour or outstanding personal progress. </a:t>
            </a:r>
            <a:endParaRPr b="0"/>
          </a:p>
          <a:p>
            <a:pPr marL="342900" lvl="0" indent="-342900" algn="l" rtl="0">
              <a:lnSpc>
                <a:spcPct val="100000"/>
              </a:lnSpc>
              <a:spcBef>
                <a:spcPts val="1000"/>
              </a:spcBef>
              <a:spcAft>
                <a:spcPts val="0"/>
              </a:spcAft>
              <a:buSzPts val="1440"/>
              <a:buChar char="►"/>
            </a:pPr>
            <a:r>
              <a:rPr lang="en-GB" sz="1800" b="0" i="0" u="none" strike="noStrike">
                <a:solidFill>
                  <a:srgbClr val="000000"/>
                </a:solidFill>
                <a:latin typeface="Century Gothic"/>
                <a:ea typeface="Century Gothic"/>
                <a:cs typeface="Century Gothic"/>
                <a:sym typeface="Century Gothic"/>
              </a:rPr>
              <a:t>If a child carries out inappropriate behaviour e.g. consistently talking on the carpet, they will be given a warning and, if the behaviour fails to improve, they will be moved to the white cloud. If the child gets onto the rain cloud, you will be informed by ping or a conversation at the end of the day. </a:t>
            </a:r>
            <a:br>
              <a:rPr lang="en-GB"/>
            </a:br>
            <a:endParaRPr>
              <a:latin typeface="Century Gothic"/>
              <a:ea typeface="Century Gothic"/>
              <a:cs typeface="Century Gothic"/>
              <a:sym typeface="Century Gothic"/>
            </a:endParaRPr>
          </a:p>
        </p:txBody>
      </p:sp>
      <p:pic>
        <p:nvPicPr>
          <p:cNvPr id="177" name="Google Shape;177;p5"/>
          <p:cNvPicPr preferRelativeResize="0"/>
          <p:nvPr/>
        </p:nvPicPr>
        <p:blipFill rotWithShape="1">
          <a:blip r:embed="rId3">
            <a:alphaModFix/>
          </a:blip>
          <a:srcRect/>
          <a:stretch/>
        </p:blipFill>
        <p:spPr>
          <a:xfrm>
            <a:off x="10221654" y="236705"/>
            <a:ext cx="1771682" cy="1587737"/>
          </a:xfrm>
          <a:prstGeom prst="rect">
            <a:avLst/>
          </a:prstGeom>
          <a:noFill/>
          <a:ln>
            <a:noFill/>
          </a:ln>
        </p:spPr>
      </p:pic>
      <p:pic>
        <p:nvPicPr>
          <p:cNvPr id="178" name="Google Shape;178;p5"/>
          <p:cNvPicPr preferRelativeResize="0"/>
          <p:nvPr/>
        </p:nvPicPr>
        <p:blipFill rotWithShape="1">
          <a:blip r:embed="rId4">
            <a:alphaModFix/>
          </a:blip>
          <a:srcRect/>
          <a:stretch/>
        </p:blipFill>
        <p:spPr>
          <a:xfrm>
            <a:off x="1888297" y="1221673"/>
            <a:ext cx="6418150" cy="18970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g3f9ea9ed34a_0_2"/>
          <p:cNvSpPr txBox="1">
            <a:spLocks noGrp="1"/>
          </p:cNvSpPr>
          <p:nvPr>
            <p:ph type="title"/>
          </p:nvPr>
        </p:nvSpPr>
        <p:spPr>
          <a:xfrm>
            <a:off x="330509" y="236700"/>
            <a:ext cx="85968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a:latin typeface="Century Gothic"/>
                <a:ea typeface="Century Gothic"/>
                <a:cs typeface="Century Gothic"/>
                <a:sym typeface="Century Gothic"/>
              </a:rPr>
              <a:t>Dojo and praise points.</a:t>
            </a:r>
            <a:endParaRPr/>
          </a:p>
        </p:txBody>
      </p:sp>
      <p:sp>
        <p:nvSpPr>
          <p:cNvPr id="184" name="Google Shape;184;g3f9ea9ed34a_0_2"/>
          <p:cNvSpPr txBox="1">
            <a:spLocks noGrp="1"/>
          </p:cNvSpPr>
          <p:nvPr>
            <p:ph type="body" idx="1"/>
          </p:nvPr>
        </p:nvSpPr>
        <p:spPr>
          <a:xfrm>
            <a:off x="536075" y="1233700"/>
            <a:ext cx="9562500" cy="5838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endParaRPr sz="1965">
              <a:solidFill>
                <a:srgbClr val="0D0D0D"/>
              </a:solidFill>
              <a:highlight>
                <a:srgbClr val="FFFFFF"/>
              </a:highlight>
              <a:latin typeface="Century Gothic"/>
              <a:ea typeface="Century Gothic"/>
              <a:cs typeface="Century Gothic"/>
              <a:sym typeface="Century Gothic"/>
            </a:endParaRPr>
          </a:p>
          <a:p>
            <a:pPr marL="0" lvl="0" indent="0" algn="l" rtl="0">
              <a:lnSpc>
                <a:spcPct val="115000"/>
              </a:lnSpc>
              <a:spcBef>
                <a:spcPts val="300"/>
              </a:spcBef>
              <a:spcAft>
                <a:spcPts val="0"/>
              </a:spcAft>
              <a:buClr>
                <a:schemeClr val="dk1"/>
              </a:buClr>
              <a:buSzPts val="1100"/>
              <a:buFont typeface="Arial"/>
              <a:buNone/>
            </a:pPr>
            <a:r>
              <a:rPr lang="en-GB" sz="1865">
                <a:solidFill>
                  <a:srgbClr val="0D0D0D"/>
                </a:solidFill>
                <a:highlight>
                  <a:srgbClr val="FFFFFF"/>
                </a:highlight>
                <a:latin typeface="Century Gothic"/>
                <a:ea typeface="Century Gothic"/>
                <a:cs typeface="Century Gothic"/>
                <a:sym typeface="Century Gothic"/>
              </a:rPr>
              <a:t>During Year One, we will continue to use Dojo for photos, messages and reminders.</a:t>
            </a:r>
            <a:endParaRPr sz="1865">
              <a:solidFill>
                <a:srgbClr val="0D0D0D"/>
              </a:solidFill>
              <a:highlight>
                <a:srgbClr val="FFFFFF"/>
              </a:highlight>
              <a:latin typeface="Century Gothic"/>
              <a:ea typeface="Century Gothic"/>
              <a:cs typeface="Century Gothic"/>
              <a:sym typeface="Century Gothic"/>
            </a:endParaRPr>
          </a:p>
          <a:p>
            <a:pPr marL="0" lvl="0" indent="0" algn="l" rtl="0">
              <a:lnSpc>
                <a:spcPct val="115000"/>
              </a:lnSpc>
              <a:spcBef>
                <a:spcPts val="1200"/>
              </a:spcBef>
              <a:spcAft>
                <a:spcPts val="0"/>
              </a:spcAft>
              <a:buClr>
                <a:schemeClr val="dk1"/>
              </a:buClr>
              <a:buSzPts val="1100"/>
              <a:buFont typeface="Arial"/>
              <a:buNone/>
            </a:pPr>
            <a:r>
              <a:rPr lang="en-GB" sz="1865">
                <a:solidFill>
                  <a:srgbClr val="0D0D0D"/>
                </a:solidFill>
                <a:highlight>
                  <a:srgbClr val="FFFFFF"/>
                </a:highlight>
                <a:latin typeface="Century Gothic"/>
                <a:ea typeface="Century Gothic"/>
                <a:cs typeface="Century Gothic"/>
                <a:sym typeface="Century Gothic"/>
              </a:rPr>
              <a:t>We will also use Dojo to award Praise Points. Children will receive Praise Points for demonstrating our school’s SMART behaviours, including:</a:t>
            </a:r>
            <a:endParaRPr sz="1865">
              <a:solidFill>
                <a:srgbClr val="0D0D0D"/>
              </a:solidFill>
              <a:highlight>
                <a:srgbClr val="FFFFFF"/>
              </a:highlight>
              <a:latin typeface="Century Gothic"/>
              <a:ea typeface="Century Gothic"/>
              <a:cs typeface="Century Gothic"/>
              <a:sym typeface="Century Gothic"/>
            </a:endParaRPr>
          </a:p>
          <a:p>
            <a:pPr marL="457200" lvl="0" indent="-347054" algn="l" rtl="0">
              <a:lnSpc>
                <a:spcPct val="115000"/>
              </a:lnSpc>
              <a:spcBef>
                <a:spcPts val="1200"/>
              </a:spcBef>
              <a:spcAft>
                <a:spcPts val="0"/>
              </a:spcAft>
              <a:buClr>
                <a:srgbClr val="0D0D0D"/>
              </a:buClr>
              <a:buSzPts val="1865"/>
              <a:buFont typeface="Century Gothic"/>
              <a:buChar char="●"/>
            </a:pPr>
            <a:r>
              <a:rPr lang="en-GB" sz="1865">
                <a:solidFill>
                  <a:srgbClr val="0D0D0D"/>
                </a:solidFill>
                <a:highlight>
                  <a:srgbClr val="FFFFFF"/>
                </a:highlight>
                <a:latin typeface="Century Gothic"/>
                <a:ea typeface="Century Gothic"/>
                <a:cs typeface="Century Gothic"/>
                <a:sym typeface="Century Gothic"/>
              </a:rPr>
              <a:t>Being kind and helpful</a:t>
            </a:r>
            <a:endParaRPr sz="1865">
              <a:solidFill>
                <a:srgbClr val="0D0D0D"/>
              </a:solidFill>
              <a:highlight>
                <a:srgbClr val="FFFFFF"/>
              </a:highlight>
              <a:latin typeface="Century Gothic"/>
              <a:ea typeface="Century Gothic"/>
              <a:cs typeface="Century Gothic"/>
              <a:sym typeface="Century Gothic"/>
            </a:endParaRPr>
          </a:p>
          <a:p>
            <a:pPr marL="457200" lvl="0" indent="-347054" algn="l" rtl="0">
              <a:lnSpc>
                <a:spcPct val="115000"/>
              </a:lnSpc>
              <a:spcBef>
                <a:spcPts val="0"/>
              </a:spcBef>
              <a:spcAft>
                <a:spcPts val="0"/>
              </a:spcAft>
              <a:buClr>
                <a:srgbClr val="0D0D0D"/>
              </a:buClr>
              <a:buSzPts val="1865"/>
              <a:buFont typeface="Century Gothic"/>
              <a:buChar char="●"/>
            </a:pPr>
            <a:r>
              <a:rPr lang="en-GB" sz="1865">
                <a:solidFill>
                  <a:srgbClr val="0D0D0D"/>
                </a:solidFill>
                <a:highlight>
                  <a:srgbClr val="FFFFFF"/>
                </a:highlight>
                <a:latin typeface="Century Gothic"/>
                <a:ea typeface="Century Gothic"/>
                <a:cs typeface="Century Gothic"/>
                <a:sym typeface="Century Gothic"/>
              </a:rPr>
              <a:t>Smart walking</a:t>
            </a:r>
            <a:endParaRPr sz="1865">
              <a:solidFill>
                <a:srgbClr val="0D0D0D"/>
              </a:solidFill>
              <a:highlight>
                <a:srgbClr val="FFFFFF"/>
              </a:highlight>
              <a:latin typeface="Century Gothic"/>
              <a:ea typeface="Century Gothic"/>
              <a:cs typeface="Century Gothic"/>
              <a:sym typeface="Century Gothic"/>
            </a:endParaRPr>
          </a:p>
          <a:p>
            <a:pPr marL="457200" lvl="0" indent="-347054" algn="l" rtl="0">
              <a:lnSpc>
                <a:spcPct val="115000"/>
              </a:lnSpc>
              <a:spcBef>
                <a:spcPts val="0"/>
              </a:spcBef>
              <a:spcAft>
                <a:spcPts val="0"/>
              </a:spcAft>
              <a:buClr>
                <a:srgbClr val="0D0D0D"/>
              </a:buClr>
              <a:buSzPts val="1865"/>
              <a:buFont typeface="Century Gothic"/>
              <a:buChar char="●"/>
            </a:pPr>
            <a:r>
              <a:rPr lang="en-GB" sz="1865">
                <a:solidFill>
                  <a:srgbClr val="0D0D0D"/>
                </a:solidFill>
                <a:highlight>
                  <a:srgbClr val="FFFFFF"/>
                </a:highlight>
                <a:latin typeface="Century Gothic"/>
                <a:ea typeface="Century Gothic"/>
                <a:cs typeface="Century Gothic"/>
                <a:sym typeface="Century Gothic"/>
              </a:rPr>
              <a:t>Smart listening</a:t>
            </a:r>
            <a:endParaRPr sz="1865">
              <a:solidFill>
                <a:srgbClr val="0D0D0D"/>
              </a:solidFill>
              <a:highlight>
                <a:srgbClr val="FFFFFF"/>
              </a:highlight>
              <a:latin typeface="Century Gothic"/>
              <a:ea typeface="Century Gothic"/>
              <a:cs typeface="Century Gothic"/>
              <a:sym typeface="Century Gothic"/>
            </a:endParaRPr>
          </a:p>
          <a:p>
            <a:pPr marL="457200" lvl="0" indent="-347054" algn="l" rtl="0">
              <a:lnSpc>
                <a:spcPct val="115000"/>
              </a:lnSpc>
              <a:spcBef>
                <a:spcPts val="0"/>
              </a:spcBef>
              <a:spcAft>
                <a:spcPts val="0"/>
              </a:spcAft>
              <a:buClr>
                <a:srgbClr val="0D0D0D"/>
              </a:buClr>
              <a:buSzPts val="1865"/>
              <a:buFont typeface="Century Gothic"/>
              <a:buChar char="●"/>
            </a:pPr>
            <a:r>
              <a:rPr lang="en-GB" sz="1865">
                <a:solidFill>
                  <a:srgbClr val="0D0D0D"/>
                </a:solidFill>
                <a:highlight>
                  <a:srgbClr val="FFFFFF"/>
                </a:highlight>
                <a:latin typeface="Century Gothic"/>
                <a:ea typeface="Century Gothic"/>
                <a:cs typeface="Century Gothic"/>
                <a:sym typeface="Century Gothic"/>
              </a:rPr>
              <a:t>Smart learning</a:t>
            </a:r>
            <a:endParaRPr sz="1865">
              <a:solidFill>
                <a:srgbClr val="0D0D0D"/>
              </a:solidFill>
              <a:highlight>
                <a:srgbClr val="FFFFFF"/>
              </a:highlight>
              <a:latin typeface="Century Gothic"/>
              <a:ea typeface="Century Gothic"/>
              <a:cs typeface="Century Gothic"/>
              <a:sym typeface="Century Gothic"/>
            </a:endParaRPr>
          </a:p>
          <a:p>
            <a:pPr marL="457200" lvl="0" indent="-347054" algn="l" rtl="0">
              <a:lnSpc>
                <a:spcPct val="115000"/>
              </a:lnSpc>
              <a:spcBef>
                <a:spcPts val="0"/>
              </a:spcBef>
              <a:spcAft>
                <a:spcPts val="0"/>
              </a:spcAft>
              <a:buClr>
                <a:srgbClr val="0D0D0D"/>
              </a:buClr>
              <a:buSzPts val="1865"/>
              <a:buFont typeface="Century Gothic"/>
              <a:buChar char="●"/>
            </a:pPr>
            <a:r>
              <a:rPr lang="en-GB" sz="1865">
                <a:solidFill>
                  <a:srgbClr val="0D0D0D"/>
                </a:solidFill>
                <a:highlight>
                  <a:srgbClr val="FFFFFF"/>
                </a:highlight>
                <a:latin typeface="Century Gothic"/>
                <a:ea typeface="Century Gothic"/>
                <a:cs typeface="Century Gothic"/>
                <a:sym typeface="Century Gothic"/>
              </a:rPr>
              <a:t>Trying their best</a:t>
            </a:r>
            <a:endParaRPr sz="1865">
              <a:solidFill>
                <a:srgbClr val="0D0D0D"/>
              </a:solidFill>
              <a:highlight>
                <a:srgbClr val="FFFFFF"/>
              </a:highlight>
              <a:latin typeface="Century Gothic"/>
              <a:ea typeface="Century Gothic"/>
              <a:cs typeface="Century Gothic"/>
              <a:sym typeface="Century Gothic"/>
            </a:endParaRPr>
          </a:p>
          <a:p>
            <a:pPr marL="457200" lvl="0" indent="-347054" algn="l" rtl="0">
              <a:lnSpc>
                <a:spcPct val="115000"/>
              </a:lnSpc>
              <a:spcBef>
                <a:spcPts val="0"/>
              </a:spcBef>
              <a:spcAft>
                <a:spcPts val="0"/>
              </a:spcAft>
              <a:buClr>
                <a:srgbClr val="0D0D0D"/>
              </a:buClr>
              <a:buSzPts val="1865"/>
              <a:buFont typeface="Century Gothic"/>
              <a:buChar char="●"/>
            </a:pPr>
            <a:r>
              <a:rPr lang="en-GB" sz="1865">
                <a:solidFill>
                  <a:srgbClr val="0D0D0D"/>
                </a:solidFill>
                <a:highlight>
                  <a:srgbClr val="FFFFFF"/>
                </a:highlight>
                <a:latin typeface="Century Gothic"/>
                <a:ea typeface="Century Gothic"/>
                <a:cs typeface="Century Gothic"/>
                <a:sym typeface="Century Gothic"/>
              </a:rPr>
              <a:t>Showing positive attitudes and behaviours</a:t>
            </a:r>
            <a:endParaRPr sz="1865">
              <a:solidFill>
                <a:srgbClr val="0D0D0D"/>
              </a:solidFill>
              <a:highlight>
                <a:srgbClr val="FFFFFF"/>
              </a:highlight>
              <a:latin typeface="Century Gothic"/>
              <a:ea typeface="Century Gothic"/>
              <a:cs typeface="Century Gothic"/>
              <a:sym typeface="Century Gothic"/>
            </a:endParaRPr>
          </a:p>
          <a:p>
            <a:pPr marL="0" lvl="0" indent="0" algn="l" rtl="0">
              <a:lnSpc>
                <a:spcPct val="115000"/>
              </a:lnSpc>
              <a:spcBef>
                <a:spcPts val="600"/>
              </a:spcBef>
              <a:spcAft>
                <a:spcPts val="0"/>
              </a:spcAft>
              <a:buClr>
                <a:schemeClr val="dk1"/>
              </a:buClr>
              <a:buSzPts val="1100"/>
              <a:buFont typeface="Arial"/>
              <a:buNone/>
            </a:pPr>
            <a:r>
              <a:rPr lang="en-GB" sz="1865">
                <a:solidFill>
                  <a:srgbClr val="0D0D0D"/>
                </a:solidFill>
                <a:highlight>
                  <a:srgbClr val="FFFFFF"/>
                </a:highlight>
                <a:latin typeface="Century Gothic"/>
                <a:ea typeface="Century Gothic"/>
                <a:cs typeface="Century Gothic"/>
                <a:sym typeface="Century Gothic"/>
              </a:rPr>
              <a:t>Praise Points will initially be recorded on Dojo. We will then transfer these points to Bromcom, so that you will be able to see and celebrate your child’s achievements and praise with us.</a:t>
            </a:r>
            <a:endParaRPr sz="1865">
              <a:solidFill>
                <a:srgbClr val="0D0D0D"/>
              </a:solidFill>
              <a:highlight>
                <a:srgbClr val="FFFFFF"/>
              </a:highlight>
              <a:latin typeface="Century Gothic"/>
              <a:ea typeface="Century Gothic"/>
              <a:cs typeface="Century Gothic"/>
              <a:sym typeface="Century Gothic"/>
            </a:endParaRPr>
          </a:p>
          <a:p>
            <a:pPr marL="457200" lvl="0" indent="0" algn="l" rtl="0">
              <a:lnSpc>
                <a:spcPct val="100000"/>
              </a:lnSpc>
              <a:spcBef>
                <a:spcPts val="1000"/>
              </a:spcBef>
              <a:spcAft>
                <a:spcPts val="0"/>
              </a:spcAft>
              <a:buNone/>
            </a:pPr>
            <a:br>
              <a:rPr lang="en-GB"/>
            </a:br>
            <a:endParaRPr>
              <a:latin typeface="Century Gothic"/>
              <a:ea typeface="Century Gothic"/>
              <a:cs typeface="Century Gothic"/>
              <a:sym typeface="Century Gothic"/>
            </a:endParaRPr>
          </a:p>
        </p:txBody>
      </p:sp>
      <p:pic>
        <p:nvPicPr>
          <p:cNvPr id="185" name="Google Shape;185;g3f9ea9ed34a_0_2"/>
          <p:cNvPicPr preferRelativeResize="0"/>
          <p:nvPr/>
        </p:nvPicPr>
        <p:blipFill rotWithShape="1">
          <a:blip r:embed="rId3">
            <a:alphaModFix/>
          </a:blip>
          <a:srcRect/>
          <a:stretch/>
        </p:blipFill>
        <p:spPr>
          <a:xfrm>
            <a:off x="10221654" y="236705"/>
            <a:ext cx="1771682" cy="158773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PE days </a:t>
            </a:r>
            <a:endParaRPr/>
          </a:p>
        </p:txBody>
      </p:sp>
      <p:sp>
        <p:nvSpPr>
          <p:cNvPr id="191" name="Google Shape;191;p6"/>
          <p:cNvSpPr txBox="1">
            <a:spLocks noGrp="1"/>
          </p:cNvSpPr>
          <p:nvPr>
            <p:ph type="body" idx="1"/>
          </p:nvPr>
        </p:nvSpPr>
        <p:spPr>
          <a:xfrm>
            <a:off x="612624" y="1517623"/>
            <a:ext cx="10966800" cy="4195500"/>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1440"/>
              <a:buChar char="►"/>
            </a:pPr>
            <a:r>
              <a:rPr lang="en-GB">
                <a:latin typeface="Century Gothic"/>
                <a:ea typeface="Century Gothic"/>
                <a:cs typeface="Century Gothic"/>
                <a:sym typeface="Century Gothic"/>
              </a:rPr>
              <a:t>PE lessons will take place on the following days:</a:t>
            </a:r>
            <a:endParaRPr/>
          </a:p>
          <a:p>
            <a:pPr marL="342900" lvl="0" indent="-251459" algn="l" rtl="0">
              <a:lnSpc>
                <a:spcPct val="100000"/>
              </a:lnSpc>
              <a:spcBef>
                <a:spcPts val="1000"/>
              </a:spcBef>
              <a:spcAft>
                <a:spcPts val="0"/>
              </a:spcAft>
              <a:buSzPts val="1440"/>
              <a:buNone/>
            </a:pPr>
            <a:endParaRPr>
              <a:solidFill>
                <a:schemeClr val="accent2"/>
              </a:solidFill>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r>
              <a:rPr lang="en-GB">
                <a:solidFill>
                  <a:schemeClr val="accent2"/>
                </a:solidFill>
                <a:latin typeface="Century Gothic"/>
                <a:ea typeface="Century Gothic"/>
                <a:cs typeface="Century Gothic"/>
                <a:sym typeface="Century Gothic"/>
              </a:rPr>
              <a:t>1P – Wednesday and Thursday</a:t>
            </a:r>
            <a:endParaRPr>
              <a:solidFill>
                <a:schemeClr val="accent2"/>
              </a:solidFill>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endParaRPr>
              <a:solidFill>
                <a:schemeClr val="accent2"/>
              </a:solidFill>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r>
              <a:rPr lang="en-GB">
                <a:solidFill>
                  <a:schemeClr val="accent2"/>
                </a:solidFill>
                <a:latin typeface="Century Gothic"/>
                <a:ea typeface="Century Gothic"/>
                <a:cs typeface="Century Gothic"/>
                <a:sym typeface="Century Gothic"/>
              </a:rPr>
              <a:t>1T – Wednesday and Friday</a:t>
            </a:r>
            <a:endParaRPr>
              <a:solidFill>
                <a:schemeClr val="accent2"/>
              </a:solidFill>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endParaRPr>
              <a:solidFill>
                <a:schemeClr val="accent2"/>
              </a:solidFill>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r>
              <a:rPr lang="en-GB" b="1">
                <a:solidFill>
                  <a:schemeClr val="accent2"/>
                </a:solidFill>
                <a:latin typeface="Century Gothic"/>
                <a:ea typeface="Century Gothic"/>
                <a:cs typeface="Century Gothic"/>
                <a:sym typeface="Century Gothic"/>
              </a:rPr>
              <a:t>Please remember that PE kits need to be worn to school on these days.</a:t>
            </a:r>
            <a:endParaRPr/>
          </a:p>
          <a:p>
            <a:pPr marL="0" lvl="0" indent="0" algn="l" rtl="0">
              <a:lnSpc>
                <a:spcPct val="100000"/>
              </a:lnSpc>
              <a:spcBef>
                <a:spcPts val="1000"/>
              </a:spcBef>
              <a:spcAft>
                <a:spcPts val="0"/>
              </a:spcAft>
              <a:buSzPts val="1440"/>
              <a:buNone/>
            </a:pPr>
            <a:r>
              <a:rPr lang="en-GB" b="1">
                <a:solidFill>
                  <a:schemeClr val="accent2"/>
                </a:solidFill>
                <a:latin typeface="Century Gothic"/>
                <a:ea typeface="Century Gothic"/>
                <a:cs typeface="Century Gothic"/>
                <a:sym typeface="Century Gothic"/>
              </a:rPr>
              <a:t>Children should not wear earrings to school on these days unless they can remove them independently.  </a:t>
            </a:r>
            <a:endParaRPr/>
          </a:p>
          <a:p>
            <a:pPr marL="342900" lvl="0" indent="-251459" algn="l" rtl="0">
              <a:lnSpc>
                <a:spcPct val="100000"/>
              </a:lnSpc>
              <a:spcBef>
                <a:spcPts val="1000"/>
              </a:spcBef>
              <a:spcAft>
                <a:spcPts val="0"/>
              </a:spcAft>
              <a:buSzPts val="1440"/>
              <a:buNone/>
            </a:pPr>
            <a:endParaRPr>
              <a:solidFill>
                <a:srgbClr val="FF0000"/>
              </a:solidFill>
            </a:endParaRPr>
          </a:p>
        </p:txBody>
      </p:sp>
      <p:pic>
        <p:nvPicPr>
          <p:cNvPr id="192" name="Google Shape;192;p6"/>
          <p:cNvPicPr preferRelativeResize="0"/>
          <p:nvPr/>
        </p:nvPicPr>
        <p:blipFill rotWithShape="1">
          <a:blip r:embed="rId3">
            <a:alphaModFix/>
          </a:blip>
          <a:srcRect/>
          <a:stretch/>
        </p:blipFill>
        <p:spPr>
          <a:xfrm>
            <a:off x="10221654" y="236705"/>
            <a:ext cx="1771682" cy="158773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a:latin typeface="Century Gothic"/>
                <a:ea typeface="Century Gothic"/>
                <a:cs typeface="Century Gothic"/>
                <a:sym typeface="Century Gothic"/>
              </a:rPr>
              <a:t>Topics</a:t>
            </a:r>
            <a:endParaRPr/>
          </a:p>
        </p:txBody>
      </p:sp>
      <p:pic>
        <p:nvPicPr>
          <p:cNvPr id="198" name="Google Shape;198;p7"/>
          <p:cNvPicPr preferRelativeResize="0"/>
          <p:nvPr/>
        </p:nvPicPr>
        <p:blipFill rotWithShape="1">
          <a:blip r:embed="rId3">
            <a:alphaModFix/>
          </a:blip>
          <a:srcRect/>
          <a:stretch/>
        </p:blipFill>
        <p:spPr>
          <a:xfrm>
            <a:off x="10221654" y="236705"/>
            <a:ext cx="1771682" cy="1587737"/>
          </a:xfrm>
          <a:prstGeom prst="rect">
            <a:avLst/>
          </a:prstGeom>
          <a:noFill/>
          <a:ln>
            <a:noFill/>
          </a:ln>
        </p:spPr>
      </p:pic>
      <p:sp>
        <p:nvSpPr>
          <p:cNvPr id="199" name="Google Shape;199;p7"/>
          <p:cNvSpPr txBox="1"/>
          <p:nvPr/>
        </p:nvSpPr>
        <p:spPr>
          <a:xfrm>
            <a:off x="408238" y="5922447"/>
            <a:ext cx="1084250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Century Gothic"/>
              <a:ea typeface="Century Gothic"/>
              <a:cs typeface="Century Gothic"/>
              <a:sym typeface="Century Gothic"/>
            </a:endParaRPr>
          </a:p>
        </p:txBody>
      </p:sp>
      <p:pic>
        <p:nvPicPr>
          <p:cNvPr id="200" name="Google Shape;200;p7"/>
          <p:cNvPicPr preferRelativeResize="0"/>
          <p:nvPr/>
        </p:nvPicPr>
        <p:blipFill rotWithShape="1">
          <a:blip r:embed="rId4">
            <a:alphaModFix/>
          </a:blip>
          <a:srcRect/>
          <a:stretch/>
        </p:blipFill>
        <p:spPr>
          <a:xfrm>
            <a:off x="141815" y="2641978"/>
            <a:ext cx="12050185" cy="3174511"/>
          </a:xfrm>
          <a:prstGeom prst="rect">
            <a:avLst/>
          </a:prstGeom>
          <a:noFill/>
          <a:ln>
            <a:noFill/>
          </a:ln>
        </p:spPr>
      </p:pic>
      <p:pic>
        <p:nvPicPr>
          <p:cNvPr id="201" name="Google Shape;201;p7"/>
          <p:cNvPicPr preferRelativeResize="0"/>
          <p:nvPr/>
        </p:nvPicPr>
        <p:blipFill rotWithShape="1">
          <a:blip r:embed="rId5">
            <a:alphaModFix/>
          </a:blip>
          <a:srcRect/>
          <a:stretch/>
        </p:blipFill>
        <p:spPr>
          <a:xfrm>
            <a:off x="1317251" y="2156130"/>
            <a:ext cx="10874749" cy="43286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g3f9ed5b585a_0_7"/>
          <p:cNvSpPr txBox="1">
            <a:spLocks noGrp="1"/>
          </p:cNvSpPr>
          <p:nvPr>
            <p:ph type="title"/>
          </p:nvPr>
        </p:nvSpPr>
        <p:spPr>
          <a:xfrm>
            <a:off x="677334" y="609600"/>
            <a:ext cx="8596800" cy="13209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Clr>
                <a:schemeClr val="accent1"/>
              </a:buClr>
              <a:buSzPct val="100000"/>
              <a:buFont typeface="Century Gothic"/>
              <a:buNone/>
            </a:pPr>
            <a:r>
              <a:rPr lang="en-GB">
                <a:latin typeface="Century Gothic"/>
                <a:ea typeface="Century Gothic"/>
                <a:cs typeface="Century Gothic"/>
                <a:sym typeface="Century Gothic"/>
              </a:rPr>
              <a:t>Trips and workshops</a:t>
            </a:r>
            <a:endParaRPr>
              <a:latin typeface="Century Gothic"/>
              <a:ea typeface="Century Gothic"/>
              <a:cs typeface="Century Gothic"/>
              <a:sym typeface="Century Gothic"/>
            </a:endParaRPr>
          </a:p>
          <a:p>
            <a:pPr marL="0" lvl="0" indent="0" algn="l" rtl="0">
              <a:lnSpc>
                <a:spcPct val="100000"/>
              </a:lnSpc>
              <a:spcBef>
                <a:spcPts val="0"/>
              </a:spcBef>
              <a:spcAft>
                <a:spcPts val="0"/>
              </a:spcAft>
              <a:buClr>
                <a:schemeClr val="accent1"/>
              </a:buClr>
              <a:buSzPct val="100000"/>
              <a:buFont typeface="Century Gothic"/>
              <a:buNone/>
            </a:pPr>
            <a:endParaRPr>
              <a:latin typeface="Century Gothic"/>
              <a:ea typeface="Century Gothic"/>
              <a:cs typeface="Century Gothic"/>
              <a:sym typeface="Century Gothic"/>
            </a:endParaRPr>
          </a:p>
          <a:p>
            <a:pPr marL="0" lvl="0" indent="0" algn="l" rtl="0">
              <a:spcBef>
                <a:spcPts val="0"/>
              </a:spcBef>
              <a:spcAft>
                <a:spcPts val="0"/>
              </a:spcAft>
              <a:buClr>
                <a:schemeClr val="dk1"/>
              </a:buClr>
              <a:buSzPct val="72000"/>
              <a:buFont typeface="Arial"/>
              <a:buNone/>
            </a:pPr>
            <a:endParaRPr sz="2500">
              <a:solidFill>
                <a:schemeClr val="dk1"/>
              </a:solidFill>
              <a:latin typeface="Century Gothic"/>
              <a:ea typeface="Century Gothic"/>
              <a:cs typeface="Century Gothic"/>
              <a:sym typeface="Century Gothic"/>
            </a:endParaRPr>
          </a:p>
          <a:p>
            <a:pPr marL="0" lvl="0" indent="0" algn="l" rtl="0">
              <a:spcBef>
                <a:spcPts val="0"/>
              </a:spcBef>
              <a:spcAft>
                <a:spcPts val="0"/>
              </a:spcAft>
              <a:buClr>
                <a:schemeClr val="dk1"/>
              </a:buClr>
              <a:buSzPct val="72000"/>
              <a:buFont typeface="Arial"/>
              <a:buNone/>
            </a:pPr>
            <a:r>
              <a:rPr lang="en-GB" sz="2500">
                <a:solidFill>
                  <a:schemeClr val="dk1"/>
                </a:solidFill>
                <a:latin typeface="Century Gothic"/>
                <a:ea typeface="Century Gothic"/>
                <a:cs typeface="Century Gothic"/>
                <a:sym typeface="Century Gothic"/>
              </a:rPr>
              <a:t>We are currently finalising the details for this year’s upcoming school trips to ensure they offer enriching, safe, and memorable experiences for our students. Full itineraries, dates, and booking information will be confirmed and shared with you as soon as possible.</a:t>
            </a:r>
            <a:endParaRPr sz="2500">
              <a:solidFill>
                <a:schemeClr val="dk1"/>
              </a:solidFill>
              <a:latin typeface="Century Gothic"/>
              <a:ea typeface="Century Gothic"/>
              <a:cs typeface="Century Gothic"/>
              <a:sym typeface="Century Gothic"/>
            </a:endParaRPr>
          </a:p>
          <a:p>
            <a:pPr marL="0" lvl="0" indent="0" algn="l" rtl="0">
              <a:spcBef>
                <a:spcPts val="0"/>
              </a:spcBef>
              <a:spcAft>
                <a:spcPts val="0"/>
              </a:spcAft>
              <a:buClr>
                <a:schemeClr val="dk1"/>
              </a:buClr>
              <a:buSzPct val="72000"/>
              <a:buFont typeface="Arial"/>
              <a:buNone/>
            </a:pPr>
            <a:endParaRPr sz="2500">
              <a:solidFill>
                <a:schemeClr val="dk1"/>
              </a:solidFill>
              <a:latin typeface="Century Gothic"/>
              <a:ea typeface="Century Gothic"/>
              <a:cs typeface="Century Gothic"/>
              <a:sym typeface="Century Gothic"/>
            </a:endParaRPr>
          </a:p>
          <a:p>
            <a:pPr marL="0" lvl="0" indent="0" algn="l" rtl="0">
              <a:spcBef>
                <a:spcPts val="0"/>
              </a:spcBef>
              <a:spcAft>
                <a:spcPts val="0"/>
              </a:spcAft>
              <a:buClr>
                <a:schemeClr val="dk1"/>
              </a:buClr>
              <a:buSzPct val="72000"/>
              <a:buFont typeface="Arial"/>
              <a:buNone/>
            </a:pPr>
            <a:r>
              <a:rPr lang="en-GB" sz="2500">
                <a:solidFill>
                  <a:schemeClr val="dk1"/>
                </a:solidFill>
                <a:latin typeface="Century Gothic"/>
                <a:ea typeface="Century Gothic"/>
                <a:cs typeface="Century Gothic"/>
                <a:sym typeface="Century Gothic"/>
              </a:rPr>
              <a:t>Thank you for your patience and enthusiasm as we prepare these exciting opportunities!</a:t>
            </a:r>
            <a:endParaRPr>
              <a:latin typeface="Century Gothic"/>
              <a:ea typeface="Century Gothic"/>
              <a:cs typeface="Century Gothic"/>
              <a:sym typeface="Century Gothic"/>
            </a:endParaRPr>
          </a:p>
        </p:txBody>
      </p:sp>
      <p:pic>
        <p:nvPicPr>
          <p:cNvPr id="207" name="Google Shape;207;g3f9ed5b585a_0_7"/>
          <p:cNvPicPr preferRelativeResize="0"/>
          <p:nvPr/>
        </p:nvPicPr>
        <p:blipFill rotWithShape="1">
          <a:blip r:embed="rId3">
            <a:alphaModFix/>
          </a:blip>
          <a:srcRect/>
          <a:stretch/>
        </p:blipFill>
        <p:spPr>
          <a:xfrm>
            <a:off x="10221654" y="236705"/>
            <a:ext cx="1771682" cy="1587737"/>
          </a:xfrm>
          <a:prstGeom prst="rect">
            <a:avLst/>
          </a:prstGeom>
          <a:noFill/>
          <a:ln>
            <a:noFill/>
          </a:ln>
        </p:spPr>
      </p:pic>
      <p:sp>
        <p:nvSpPr>
          <p:cNvPr id="208" name="Google Shape;208;g3f9ed5b585a_0_7"/>
          <p:cNvSpPr txBox="1"/>
          <p:nvPr/>
        </p:nvSpPr>
        <p:spPr>
          <a:xfrm>
            <a:off x="408238" y="5922447"/>
            <a:ext cx="10842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u="sng">
                <a:latin typeface="Century Gothic"/>
                <a:ea typeface="Century Gothic"/>
                <a:cs typeface="Century Gothic"/>
                <a:sym typeface="Century Gothic"/>
              </a:rPr>
              <a:t>Year 1 Assessments</a:t>
            </a:r>
            <a:endParaRPr/>
          </a:p>
        </p:txBody>
      </p:sp>
      <p:sp>
        <p:nvSpPr>
          <p:cNvPr id="214" name="Google Shape;214;p9" descr="https://mail.lgflmail.org/owa/service.svc/s/GetFileAttachment?id=AAMkADllZWQ1YTYwLTRiM2YtNDQ1Yy1iYjZjLTFmNGQ4MjUyNjJiMwBGAAAAAACwIL44smENRLCdN0z%2FRJhVBwDonvzrfunRSLyZLS7%2FAOMJAAAAAAEMAADonvzrfunRSLyZLS7%2FAOMJAAJ2GNqWAAABEgAQAKSz9KwWmEJNvtOOQp6YYu8%3D&amp;X-OWA-CANARY=GImT-bSQq0ybhOz6fVsYLPouC6fUU9gI5R-zqQqA6LWTF5eiRQCBfnQnIVWX0CLC3z7z-zGskOE."/>
          <p:cNvSpPr txBox="1">
            <a:spLocks noGrp="1"/>
          </p:cNvSpPr>
          <p:nvPr>
            <p:ph type="body" idx="1"/>
          </p:nvPr>
        </p:nvSpPr>
        <p:spPr>
          <a:xfrm>
            <a:off x="753900" y="1752548"/>
            <a:ext cx="10684200" cy="7373700"/>
          </a:xfrm>
          <a:prstGeom prst="rect">
            <a:avLst/>
          </a:prstGeom>
          <a:noFill/>
          <a:ln>
            <a:noFill/>
          </a:ln>
        </p:spPr>
        <p:txBody>
          <a:bodyPr spcFirstLastPara="1" wrap="square" lIns="91425" tIns="45700" rIns="91425" bIns="45700" anchor="t" anchorCtr="0">
            <a:spAutoFit/>
          </a:bodyPr>
          <a:lstStyle/>
          <a:p>
            <a:pPr marL="342900" lvl="0" indent="-364706" algn="l" rtl="0">
              <a:lnSpc>
                <a:spcPct val="100000"/>
              </a:lnSpc>
              <a:spcBef>
                <a:spcPts val="0"/>
              </a:spcBef>
              <a:spcAft>
                <a:spcPts val="0"/>
              </a:spcAft>
              <a:buClr>
                <a:schemeClr val="dk1"/>
              </a:buClr>
              <a:buSzPts val="1783"/>
              <a:buChar char="►"/>
            </a:pPr>
            <a:r>
              <a:rPr lang="en-GB" sz="2143" b="0" i="0" u="none" strike="noStrike">
                <a:solidFill>
                  <a:schemeClr val="dk1"/>
                </a:solidFill>
                <a:highlight>
                  <a:schemeClr val="lt1"/>
                </a:highlight>
                <a:latin typeface="Century Gothic"/>
                <a:ea typeface="Century Gothic"/>
                <a:cs typeface="Century Gothic"/>
                <a:sym typeface="Century Gothic"/>
              </a:rPr>
              <a:t>Year 1 children will sit their phonics Screening Check in June. They will have daily phonics lessons to learn new sounds and to consolidate and build upon all their learning from reception. </a:t>
            </a:r>
            <a:endParaRPr sz="2143">
              <a:solidFill>
                <a:schemeClr val="dk1"/>
              </a:solidFill>
              <a:highlight>
                <a:schemeClr val="lt1"/>
              </a:highlight>
            </a:endParaRPr>
          </a:p>
          <a:p>
            <a:pPr marL="342900" lvl="0" indent="-251459" algn="l" rtl="0">
              <a:lnSpc>
                <a:spcPct val="100000"/>
              </a:lnSpc>
              <a:spcBef>
                <a:spcPts val="0"/>
              </a:spcBef>
              <a:spcAft>
                <a:spcPts val="0"/>
              </a:spcAft>
              <a:buSzPts val="1440"/>
              <a:buNone/>
            </a:pPr>
            <a:endParaRPr sz="2143">
              <a:solidFill>
                <a:schemeClr val="dk1"/>
              </a:solidFill>
              <a:highlight>
                <a:schemeClr val="lt1"/>
              </a:highlight>
            </a:endParaRPr>
          </a:p>
          <a:p>
            <a:pPr marL="342900" lvl="0" indent="-364706" algn="l" rtl="0">
              <a:lnSpc>
                <a:spcPct val="100000"/>
              </a:lnSpc>
              <a:spcBef>
                <a:spcPts val="0"/>
              </a:spcBef>
              <a:spcAft>
                <a:spcPts val="0"/>
              </a:spcAft>
              <a:buClr>
                <a:schemeClr val="dk1"/>
              </a:buClr>
              <a:buSzPts val="1783"/>
              <a:buChar char="►"/>
            </a:pPr>
            <a:r>
              <a:rPr lang="en-GB" sz="2143" b="0" i="0" u="none" strike="noStrike">
                <a:solidFill>
                  <a:schemeClr val="dk1"/>
                </a:solidFill>
                <a:highlight>
                  <a:schemeClr val="lt1"/>
                </a:highlight>
                <a:latin typeface="Century Gothic"/>
                <a:ea typeface="Century Gothic"/>
                <a:cs typeface="Century Gothic"/>
                <a:sym typeface="Century Gothic"/>
              </a:rPr>
              <a:t>We will be sending out further information about the screening and how to best support your child in the coming weeks and throughout the year. </a:t>
            </a:r>
            <a:endParaRPr sz="2143">
              <a:solidFill>
                <a:schemeClr val="dk1"/>
              </a:solidFill>
              <a:highlight>
                <a:schemeClr val="lt1"/>
              </a:highlight>
              <a:latin typeface="Century Gothic"/>
              <a:ea typeface="Century Gothic"/>
              <a:cs typeface="Century Gothic"/>
              <a:sym typeface="Century Gothic"/>
            </a:endParaRPr>
          </a:p>
          <a:p>
            <a:pPr marL="342900" lvl="0" indent="-364706" algn="l" rtl="0">
              <a:lnSpc>
                <a:spcPct val="100000"/>
              </a:lnSpc>
              <a:spcBef>
                <a:spcPts val="0"/>
              </a:spcBef>
              <a:spcAft>
                <a:spcPts val="0"/>
              </a:spcAft>
              <a:buClr>
                <a:schemeClr val="dk1"/>
              </a:buClr>
              <a:buSzPts val="1783"/>
              <a:buChar char="►"/>
            </a:pPr>
            <a:r>
              <a:rPr lang="en-GB" sz="2143">
                <a:solidFill>
                  <a:schemeClr val="dk1"/>
                </a:solidFill>
                <a:highlight>
                  <a:schemeClr val="lt1"/>
                </a:highlight>
                <a:latin typeface="Century Gothic"/>
                <a:ea typeface="Century Gothic"/>
                <a:cs typeface="Century Gothic"/>
                <a:sym typeface="Century Gothic"/>
              </a:rPr>
              <a:t>There will be half termly phonics assessments.</a:t>
            </a:r>
            <a:r>
              <a:rPr lang="en-GB" sz="2143" b="0" i="0" u="none" strike="noStrike">
                <a:solidFill>
                  <a:schemeClr val="dk1"/>
                </a:solidFill>
                <a:highlight>
                  <a:schemeClr val="lt1"/>
                </a:highlight>
                <a:latin typeface="Century Gothic"/>
                <a:ea typeface="Century Gothic"/>
                <a:cs typeface="Century Gothic"/>
                <a:sym typeface="Century Gothic"/>
              </a:rPr>
              <a:t> </a:t>
            </a:r>
            <a:endParaRPr sz="2143" b="0" i="0" u="none" strike="noStrike">
              <a:solidFill>
                <a:schemeClr val="dk1"/>
              </a:solidFill>
              <a:highlight>
                <a:schemeClr val="lt1"/>
              </a:highlight>
              <a:latin typeface="Century Gothic"/>
              <a:ea typeface="Century Gothic"/>
              <a:cs typeface="Century Gothic"/>
              <a:sym typeface="Century Gothic"/>
            </a:endParaRPr>
          </a:p>
          <a:p>
            <a:pPr marL="0" lvl="0" indent="0" algn="l" rtl="0">
              <a:lnSpc>
                <a:spcPct val="100000"/>
              </a:lnSpc>
              <a:spcBef>
                <a:spcPts val="0"/>
              </a:spcBef>
              <a:spcAft>
                <a:spcPts val="0"/>
              </a:spcAft>
              <a:buNone/>
            </a:pPr>
            <a:endParaRPr sz="2143">
              <a:solidFill>
                <a:schemeClr val="dk1"/>
              </a:solidFill>
              <a:highlight>
                <a:schemeClr val="lt1"/>
              </a:highlight>
              <a:latin typeface="Century Gothic"/>
              <a:ea typeface="Century Gothic"/>
              <a:cs typeface="Century Gothic"/>
              <a:sym typeface="Century Gothic"/>
            </a:endParaRPr>
          </a:p>
          <a:p>
            <a:pPr marL="457200" lvl="0" indent="-328108" algn="l" rtl="0">
              <a:spcBef>
                <a:spcPts val="0"/>
              </a:spcBef>
              <a:spcAft>
                <a:spcPts val="0"/>
              </a:spcAft>
              <a:buClr>
                <a:schemeClr val="dk1"/>
              </a:buClr>
              <a:buSzPts val="1567"/>
              <a:buChar char="►"/>
            </a:pPr>
            <a:r>
              <a:rPr lang="en-GB" sz="1927">
                <a:solidFill>
                  <a:schemeClr val="dk1"/>
                </a:solidFill>
                <a:highlight>
                  <a:schemeClr val="lt1"/>
                </a:highlight>
                <a:latin typeface="Century Gothic"/>
                <a:ea typeface="Century Gothic"/>
                <a:cs typeface="Century Gothic"/>
                <a:sym typeface="Century Gothic"/>
              </a:rPr>
              <a:t>End of year results will be based on teacher assessment – this will be supported by evidence of in class learning as well as informal tests completed throughout the </a:t>
            </a:r>
            <a:endParaRPr sz="1927">
              <a:solidFill>
                <a:schemeClr val="dk1"/>
              </a:solidFill>
              <a:highlight>
                <a:schemeClr val="lt1"/>
              </a:highlight>
              <a:latin typeface="Century Gothic"/>
              <a:ea typeface="Century Gothic"/>
              <a:cs typeface="Century Gothic"/>
              <a:sym typeface="Century Gothic"/>
            </a:endParaRPr>
          </a:p>
          <a:p>
            <a:pPr marL="457200" lvl="0" indent="0" algn="l" rtl="0">
              <a:spcBef>
                <a:spcPts val="0"/>
              </a:spcBef>
              <a:spcAft>
                <a:spcPts val="0"/>
              </a:spcAft>
              <a:buNone/>
            </a:pPr>
            <a:r>
              <a:rPr lang="en-GB" sz="1927">
                <a:solidFill>
                  <a:schemeClr val="dk1"/>
                </a:solidFill>
                <a:highlight>
                  <a:schemeClr val="lt1"/>
                </a:highlight>
                <a:latin typeface="Century Gothic"/>
                <a:ea typeface="Century Gothic"/>
                <a:cs typeface="Century Gothic"/>
                <a:sym typeface="Century Gothic"/>
              </a:rPr>
              <a:t>academic year.</a:t>
            </a:r>
            <a:endParaRPr sz="1927" b="1">
              <a:solidFill>
                <a:schemeClr val="dk1"/>
              </a:solidFill>
              <a:highlight>
                <a:schemeClr val="lt1"/>
              </a:highlight>
              <a:latin typeface="Century Gothic"/>
              <a:ea typeface="Century Gothic"/>
              <a:cs typeface="Century Gothic"/>
              <a:sym typeface="Century Gothic"/>
            </a:endParaRPr>
          </a:p>
          <a:p>
            <a:pPr marL="342900" lvl="0" indent="-387566" algn="l" rtl="0">
              <a:lnSpc>
                <a:spcPct val="100000"/>
              </a:lnSpc>
              <a:spcBef>
                <a:spcPts val="0"/>
              </a:spcBef>
              <a:spcAft>
                <a:spcPts val="0"/>
              </a:spcAft>
              <a:buClr>
                <a:srgbClr val="000000"/>
              </a:buClr>
              <a:buSzPts val="2143"/>
              <a:buFont typeface="Century Gothic"/>
              <a:buChar char="►"/>
            </a:pPr>
            <a:endParaRPr sz="2143">
              <a:solidFill>
                <a:srgbClr val="000000"/>
              </a:solidFill>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endParaRPr/>
          </a:p>
          <a:p>
            <a:pPr marL="0" lvl="0" indent="0" algn="l" rtl="0">
              <a:lnSpc>
                <a:spcPct val="100000"/>
              </a:lnSpc>
              <a:spcBef>
                <a:spcPts val="1000"/>
              </a:spcBef>
              <a:spcAft>
                <a:spcPts val="0"/>
              </a:spcAft>
              <a:buSzPts val="1440"/>
              <a:buNone/>
            </a:pPr>
            <a:br>
              <a:rPr lang="en-GB"/>
            </a:br>
            <a:br>
              <a:rPr lang="en-GB" b="0"/>
            </a:br>
            <a:r>
              <a:rPr lang="en-GB" sz="2000" b="1" i="0" u="none" strike="noStrike">
                <a:solidFill>
                  <a:srgbClr val="315948"/>
                </a:solidFill>
                <a:latin typeface="Century Gothic"/>
                <a:ea typeface="Century Gothic"/>
                <a:cs typeface="Century Gothic"/>
                <a:sym typeface="Century Gothic"/>
              </a:rPr>
              <a:t> </a:t>
            </a:r>
            <a:endParaRPr b="0"/>
          </a:p>
          <a:p>
            <a:pPr marL="0" lvl="0" indent="0" algn="l" rtl="0">
              <a:lnSpc>
                <a:spcPct val="100000"/>
              </a:lnSpc>
              <a:spcBef>
                <a:spcPts val="1000"/>
              </a:spcBef>
              <a:spcAft>
                <a:spcPts val="0"/>
              </a:spcAft>
              <a:buSzPts val="1440"/>
              <a:buNone/>
            </a:pPr>
            <a:endParaRPr b="1">
              <a:latin typeface="Arial"/>
              <a:ea typeface="Arial"/>
              <a:cs typeface="Arial"/>
              <a:sym typeface="Arial"/>
            </a:endParaRPr>
          </a:p>
          <a:p>
            <a:pPr marL="342900" lvl="0" indent="-251459" algn="l" rtl="0">
              <a:lnSpc>
                <a:spcPct val="100000"/>
              </a:lnSpc>
              <a:spcBef>
                <a:spcPts val="1000"/>
              </a:spcBef>
              <a:spcAft>
                <a:spcPts val="0"/>
              </a:spcAft>
              <a:buSzPts val="1440"/>
              <a:buNone/>
            </a:pPr>
            <a:endParaRPr b="1">
              <a:latin typeface="Arial"/>
              <a:ea typeface="Arial"/>
              <a:cs typeface="Arial"/>
              <a:sym typeface="Arial"/>
            </a:endParaRPr>
          </a:p>
          <a:p>
            <a:pPr marL="342900" lvl="0" indent="-251459" algn="l" rtl="0">
              <a:lnSpc>
                <a:spcPct val="100000"/>
              </a:lnSpc>
              <a:spcBef>
                <a:spcPts val="1000"/>
              </a:spcBef>
              <a:spcAft>
                <a:spcPts val="0"/>
              </a:spcAft>
              <a:buSzPts val="1440"/>
              <a:buNone/>
            </a:pPr>
            <a:endParaRPr b="1">
              <a:latin typeface="Arial"/>
              <a:ea typeface="Arial"/>
              <a:cs typeface="Arial"/>
              <a:sym typeface="Arial"/>
            </a:endParaRPr>
          </a:p>
          <a:p>
            <a:pPr marL="342900" lvl="0" indent="-251459" algn="l" rtl="0">
              <a:lnSpc>
                <a:spcPct val="100000"/>
              </a:lnSpc>
              <a:spcBef>
                <a:spcPts val="1000"/>
              </a:spcBef>
              <a:spcAft>
                <a:spcPts val="0"/>
              </a:spcAft>
              <a:buSzPts val="1440"/>
              <a:buNone/>
            </a:pPr>
            <a:endParaRPr b="1">
              <a:latin typeface="Arial"/>
              <a:ea typeface="Arial"/>
              <a:cs typeface="Arial"/>
              <a:sym typeface="Arial"/>
            </a:endParaRPr>
          </a:p>
          <a:p>
            <a:pPr marL="342900" lvl="0" indent="-251459" algn="l" rtl="0">
              <a:lnSpc>
                <a:spcPct val="100000"/>
              </a:lnSpc>
              <a:spcBef>
                <a:spcPts val="1000"/>
              </a:spcBef>
              <a:spcAft>
                <a:spcPts val="0"/>
              </a:spcAft>
              <a:buSzPts val="1440"/>
              <a:buNone/>
            </a:pPr>
            <a:endParaRPr b="1">
              <a:latin typeface="Arial"/>
              <a:ea typeface="Arial"/>
              <a:cs typeface="Arial"/>
              <a:sym typeface="Arial"/>
            </a:endParaRPr>
          </a:p>
        </p:txBody>
      </p:sp>
      <p:pic>
        <p:nvPicPr>
          <p:cNvPr id="215" name="Google Shape;215;p9"/>
          <p:cNvPicPr preferRelativeResize="0"/>
          <p:nvPr/>
        </p:nvPicPr>
        <p:blipFill rotWithShape="1">
          <a:blip r:embed="rId3">
            <a:alphaModFix/>
          </a:blip>
          <a:srcRect/>
          <a:stretch/>
        </p:blipFill>
        <p:spPr>
          <a:xfrm>
            <a:off x="10221654" y="236705"/>
            <a:ext cx="1771682" cy="158773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0"/>
          <p:cNvSpPr txBox="1">
            <a:spLocks noGrp="1"/>
          </p:cNvSpPr>
          <p:nvPr>
            <p:ph type="title"/>
          </p:nvPr>
        </p:nvSpPr>
        <p:spPr>
          <a:xfrm>
            <a:off x="411161" y="139468"/>
            <a:ext cx="9404700" cy="9291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a:latin typeface="Century Gothic"/>
                <a:ea typeface="Century Gothic"/>
                <a:cs typeface="Century Gothic"/>
                <a:sym typeface="Century Gothic"/>
              </a:rPr>
              <a:t>Reading </a:t>
            </a:r>
            <a:endParaRPr/>
          </a:p>
        </p:txBody>
      </p:sp>
      <p:sp>
        <p:nvSpPr>
          <p:cNvPr id="221" name="Google Shape;221;p10"/>
          <p:cNvSpPr txBox="1">
            <a:spLocks noGrp="1"/>
          </p:cNvSpPr>
          <p:nvPr>
            <p:ph type="body" idx="1"/>
          </p:nvPr>
        </p:nvSpPr>
        <p:spPr>
          <a:xfrm>
            <a:off x="262236" y="823732"/>
            <a:ext cx="8596800" cy="5525700"/>
          </a:xfrm>
          <a:prstGeom prst="rect">
            <a:avLst/>
          </a:prstGeom>
          <a:noFill/>
          <a:ln>
            <a:noFill/>
          </a:ln>
        </p:spPr>
        <p:txBody>
          <a:bodyPr spcFirstLastPara="1" wrap="square" lIns="91425" tIns="45700" rIns="91425" bIns="45700" anchor="t" anchorCtr="0">
            <a:spAutoFit/>
          </a:bodyPr>
          <a:lstStyle/>
          <a:p>
            <a:pPr marL="342900" lvl="0" indent="-331114" algn="l" rtl="0">
              <a:lnSpc>
                <a:spcPct val="100000"/>
              </a:lnSpc>
              <a:spcBef>
                <a:spcPts val="0"/>
              </a:spcBef>
              <a:spcAft>
                <a:spcPts val="0"/>
              </a:spcAft>
              <a:buSzPts val="1220"/>
              <a:buChar char="►"/>
            </a:pPr>
            <a:r>
              <a:rPr lang="en-GB" sz="1600">
                <a:latin typeface="Century Gothic"/>
                <a:ea typeface="Century Gothic"/>
                <a:cs typeface="Century Gothic"/>
                <a:sym typeface="Century Gothic"/>
              </a:rPr>
              <a:t>As in Reception, the children will have reading sessions with an adult following our school scheme, Little Wandle Letters &amp; Sounds. </a:t>
            </a:r>
            <a:endParaRPr sz="1500"/>
          </a:p>
          <a:p>
            <a:pPr marL="0" lvl="0" indent="0" algn="l" rtl="0">
              <a:lnSpc>
                <a:spcPct val="100000"/>
              </a:lnSpc>
              <a:spcBef>
                <a:spcPts val="1000"/>
              </a:spcBef>
              <a:spcAft>
                <a:spcPts val="0"/>
              </a:spcAft>
              <a:buSzPts val="1520"/>
              <a:buNone/>
            </a:pPr>
            <a:endParaRPr sz="1600">
              <a:latin typeface="Century Gothic"/>
              <a:ea typeface="Century Gothic"/>
              <a:cs typeface="Century Gothic"/>
              <a:sym typeface="Century Gothic"/>
            </a:endParaRPr>
          </a:p>
          <a:p>
            <a:pPr marL="342900" lvl="0" indent="-331114" algn="l" rtl="0">
              <a:lnSpc>
                <a:spcPct val="100000"/>
              </a:lnSpc>
              <a:spcBef>
                <a:spcPts val="1000"/>
              </a:spcBef>
              <a:spcAft>
                <a:spcPts val="0"/>
              </a:spcAft>
              <a:buSzPts val="1220"/>
              <a:buChar char="►"/>
            </a:pPr>
            <a:r>
              <a:rPr lang="en-GB" sz="1600">
                <a:latin typeface="Century Gothic"/>
                <a:ea typeface="Century Gothic"/>
                <a:cs typeface="Century Gothic"/>
                <a:sym typeface="Century Gothic"/>
              </a:rPr>
              <a:t>They will already be familiar with the reading book they bring home on a </a:t>
            </a:r>
            <a:r>
              <a:rPr lang="en-GB" sz="1600" b="1">
                <a:latin typeface="Century Gothic"/>
                <a:ea typeface="Century Gothic"/>
                <a:cs typeface="Century Gothic"/>
                <a:sym typeface="Century Gothic"/>
              </a:rPr>
              <a:t>Wednesday. </a:t>
            </a:r>
            <a:r>
              <a:rPr lang="en-GB" sz="1600">
                <a:latin typeface="Century Gothic"/>
                <a:ea typeface="Century Gothic"/>
                <a:cs typeface="Century Gothic"/>
                <a:sym typeface="Century Gothic"/>
              </a:rPr>
              <a:t>The aim is the children build up their reading fluency of the book and share this with you at home. By continuing to read this book, this will hugely aid the children’s reading fluency.</a:t>
            </a:r>
            <a:endParaRPr sz="1500"/>
          </a:p>
          <a:p>
            <a:pPr marL="342900" lvl="0" indent="-253644" algn="l" rtl="0">
              <a:lnSpc>
                <a:spcPct val="100000"/>
              </a:lnSpc>
              <a:spcBef>
                <a:spcPts val="1000"/>
              </a:spcBef>
              <a:spcAft>
                <a:spcPts val="0"/>
              </a:spcAft>
              <a:buSzPts val="1520"/>
              <a:buNone/>
            </a:pPr>
            <a:endParaRPr sz="1600">
              <a:latin typeface="Century Gothic"/>
              <a:ea typeface="Century Gothic"/>
              <a:cs typeface="Century Gothic"/>
              <a:sym typeface="Century Gothic"/>
            </a:endParaRPr>
          </a:p>
          <a:p>
            <a:pPr marL="342900" lvl="0" indent="-331114" algn="l" rtl="0">
              <a:lnSpc>
                <a:spcPct val="100000"/>
              </a:lnSpc>
              <a:spcBef>
                <a:spcPts val="1000"/>
              </a:spcBef>
              <a:spcAft>
                <a:spcPts val="0"/>
              </a:spcAft>
              <a:buSzPts val="1220"/>
              <a:buChar char="►"/>
            </a:pPr>
            <a:r>
              <a:rPr lang="en-GB" sz="1600">
                <a:latin typeface="Century Gothic"/>
                <a:ea typeface="Century Gothic"/>
                <a:cs typeface="Century Gothic"/>
                <a:sym typeface="Century Gothic"/>
              </a:rPr>
              <a:t>Reading books must be returned on Monday mornings. These are needed throughout the week. If reading books are not returned then we are unable to send a new one home. </a:t>
            </a:r>
            <a:endParaRPr sz="1500"/>
          </a:p>
          <a:p>
            <a:pPr marL="342900" lvl="0" indent="-331114" algn="l" rtl="0">
              <a:lnSpc>
                <a:spcPct val="100000"/>
              </a:lnSpc>
              <a:spcBef>
                <a:spcPts val="1000"/>
              </a:spcBef>
              <a:spcAft>
                <a:spcPts val="0"/>
              </a:spcAft>
              <a:buSzPts val="1220"/>
              <a:buChar char="►"/>
            </a:pPr>
            <a:r>
              <a:rPr lang="en-GB" sz="1600">
                <a:latin typeface="Century Gothic"/>
                <a:ea typeface="Century Gothic"/>
                <a:cs typeface="Century Gothic"/>
                <a:sym typeface="Century Gothic"/>
              </a:rPr>
              <a:t>The children will visit the library and this will encourage the children to choose books independently and we hope to develop a love for reading. </a:t>
            </a:r>
            <a:endParaRPr sz="1600">
              <a:latin typeface="Century Gothic"/>
              <a:ea typeface="Century Gothic"/>
              <a:cs typeface="Century Gothic"/>
              <a:sym typeface="Century Gothic"/>
            </a:endParaRPr>
          </a:p>
          <a:p>
            <a:pPr marL="457200" lvl="0" indent="0" algn="l" rtl="0">
              <a:lnSpc>
                <a:spcPct val="100000"/>
              </a:lnSpc>
              <a:spcBef>
                <a:spcPts val="1000"/>
              </a:spcBef>
              <a:spcAft>
                <a:spcPts val="0"/>
              </a:spcAft>
              <a:buNone/>
            </a:pPr>
            <a:r>
              <a:rPr lang="en-GB" sz="1600" b="1" u="sng">
                <a:latin typeface="Century Gothic"/>
                <a:ea typeface="Century Gothic"/>
                <a:cs typeface="Century Gothic"/>
                <a:sym typeface="Century Gothic"/>
              </a:rPr>
              <a:t>Library days</a:t>
            </a:r>
            <a:endParaRPr sz="1600" b="1" u="sng">
              <a:latin typeface="Century Gothic"/>
              <a:ea typeface="Century Gothic"/>
              <a:cs typeface="Century Gothic"/>
              <a:sym typeface="Century Gothic"/>
            </a:endParaRPr>
          </a:p>
          <a:p>
            <a:pPr marL="342900" lvl="0" indent="-258318" algn="l" rtl="0">
              <a:lnSpc>
                <a:spcPct val="100000"/>
              </a:lnSpc>
              <a:spcBef>
                <a:spcPts val="1000"/>
              </a:spcBef>
              <a:spcAft>
                <a:spcPts val="0"/>
              </a:spcAft>
              <a:buSzPts val="1440"/>
              <a:buNone/>
            </a:pPr>
            <a:r>
              <a:rPr lang="en-GB">
                <a:latin typeface="Century Gothic"/>
                <a:ea typeface="Century Gothic"/>
                <a:cs typeface="Century Gothic"/>
                <a:sym typeface="Century Gothic"/>
              </a:rPr>
              <a:t>1T- Monday</a:t>
            </a:r>
            <a:endParaRPr>
              <a:latin typeface="Century Gothic"/>
              <a:ea typeface="Century Gothic"/>
              <a:cs typeface="Century Gothic"/>
              <a:sym typeface="Century Gothic"/>
            </a:endParaRPr>
          </a:p>
          <a:p>
            <a:pPr marL="342900" lvl="0" indent="-258318" algn="l" rtl="0">
              <a:lnSpc>
                <a:spcPct val="100000"/>
              </a:lnSpc>
              <a:spcBef>
                <a:spcPts val="1000"/>
              </a:spcBef>
              <a:spcAft>
                <a:spcPts val="0"/>
              </a:spcAft>
              <a:buSzPts val="1440"/>
              <a:buNone/>
            </a:pPr>
            <a:r>
              <a:rPr lang="en-GB">
                <a:latin typeface="Century Gothic"/>
                <a:ea typeface="Century Gothic"/>
                <a:cs typeface="Century Gothic"/>
                <a:sym typeface="Century Gothic"/>
              </a:rPr>
              <a:t>1P- Thursday</a:t>
            </a:r>
            <a:endParaRPr>
              <a:latin typeface="Century Gothic"/>
              <a:ea typeface="Century Gothic"/>
              <a:cs typeface="Century Gothic"/>
              <a:sym typeface="Century Gothic"/>
            </a:endParaRPr>
          </a:p>
          <a:p>
            <a:pPr marL="342900" lvl="0" indent="-258318" algn="l" rtl="0">
              <a:lnSpc>
                <a:spcPct val="100000"/>
              </a:lnSpc>
              <a:spcBef>
                <a:spcPts val="1000"/>
              </a:spcBef>
              <a:spcAft>
                <a:spcPts val="0"/>
              </a:spcAft>
              <a:buSzPts val="1440"/>
              <a:buNone/>
            </a:pPr>
            <a:endParaRPr>
              <a:latin typeface="Century Gothic"/>
              <a:ea typeface="Century Gothic"/>
              <a:cs typeface="Century Gothic"/>
              <a:sym typeface="Century Gothic"/>
            </a:endParaRPr>
          </a:p>
        </p:txBody>
      </p:sp>
      <p:pic>
        <p:nvPicPr>
          <p:cNvPr id="222" name="Google Shape;222;p10"/>
          <p:cNvPicPr preferRelativeResize="0"/>
          <p:nvPr/>
        </p:nvPicPr>
        <p:blipFill rotWithShape="1">
          <a:blip r:embed="rId3">
            <a:alphaModFix/>
          </a:blip>
          <a:srcRect/>
          <a:stretch/>
        </p:blipFill>
        <p:spPr>
          <a:xfrm>
            <a:off x="10221654" y="236705"/>
            <a:ext cx="1771682" cy="1587737"/>
          </a:xfrm>
          <a:prstGeom prst="rect">
            <a:avLst/>
          </a:prstGeom>
          <a:noFill/>
          <a:ln>
            <a:noFill/>
          </a:ln>
        </p:spPr>
      </p:pic>
      <p:pic>
        <p:nvPicPr>
          <p:cNvPr id="223" name="Google Shape;223;p10"/>
          <p:cNvPicPr preferRelativeResize="0"/>
          <p:nvPr/>
        </p:nvPicPr>
        <p:blipFill rotWithShape="1">
          <a:blip r:embed="rId4">
            <a:alphaModFix/>
          </a:blip>
          <a:srcRect/>
          <a:stretch/>
        </p:blipFill>
        <p:spPr>
          <a:xfrm rot="-407127">
            <a:off x="9477430" y="3809759"/>
            <a:ext cx="1995869" cy="2834443"/>
          </a:xfrm>
          <a:prstGeom prst="rect">
            <a:avLst/>
          </a:prstGeom>
          <a:noFill/>
          <a:ln>
            <a:noFill/>
          </a:ln>
        </p:spPr>
      </p:pic>
      <p:pic>
        <p:nvPicPr>
          <p:cNvPr id="224" name="Google Shape;224;p10"/>
          <p:cNvPicPr preferRelativeResize="0"/>
          <p:nvPr/>
        </p:nvPicPr>
        <p:blipFill rotWithShape="1">
          <a:blip r:embed="rId5">
            <a:alphaModFix/>
          </a:blip>
          <a:srcRect/>
          <a:stretch/>
        </p:blipFill>
        <p:spPr>
          <a:xfrm>
            <a:off x="9489815" y="1942670"/>
            <a:ext cx="2316785" cy="1647024"/>
          </a:xfrm>
          <a:prstGeom prst="rect">
            <a:avLst/>
          </a:prstGeom>
          <a:noFill/>
          <a:ln>
            <a:noFill/>
          </a:ln>
        </p:spPr>
      </p:pic>
      <p:pic>
        <p:nvPicPr>
          <p:cNvPr id="225" name="Google Shape;225;p10"/>
          <p:cNvPicPr preferRelativeResize="0"/>
          <p:nvPr/>
        </p:nvPicPr>
        <p:blipFill rotWithShape="1">
          <a:blip r:embed="rId6">
            <a:alphaModFix/>
          </a:blip>
          <a:srcRect/>
          <a:stretch/>
        </p:blipFill>
        <p:spPr>
          <a:xfrm>
            <a:off x="7114925" y="4757221"/>
            <a:ext cx="1496225" cy="1994950"/>
          </a:xfrm>
          <a:prstGeom prst="rect">
            <a:avLst/>
          </a:prstGeom>
          <a:noFill/>
          <a:ln>
            <a:noFill/>
          </a:ln>
        </p:spPr>
      </p:pic>
      <p:sp>
        <p:nvSpPr>
          <p:cNvPr id="226" name="Google Shape;226;p10"/>
          <p:cNvSpPr txBox="1"/>
          <p:nvPr/>
        </p:nvSpPr>
        <p:spPr>
          <a:xfrm>
            <a:off x="2662625" y="5047850"/>
            <a:ext cx="4374300" cy="929100"/>
          </a:xfrm>
          <a:prstGeom prst="rect">
            <a:avLst/>
          </a:prstGeom>
          <a:noFill/>
          <a:ln>
            <a:noFill/>
          </a:ln>
        </p:spPr>
        <p:txBody>
          <a:bodyPr spcFirstLastPara="1" wrap="square" lIns="91425" tIns="91425" rIns="91425" bIns="91425" anchor="t" anchorCtr="0">
            <a:noAutofit/>
          </a:bodyPr>
          <a:lstStyle/>
          <a:p>
            <a:pPr marL="342900" lvl="0" indent="-342900" algn="l" rtl="0">
              <a:spcBef>
                <a:spcPts val="1000"/>
              </a:spcBef>
              <a:spcAft>
                <a:spcPts val="0"/>
              </a:spcAft>
              <a:buClr>
                <a:schemeClr val="accent1"/>
              </a:buClr>
              <a:buSzPts val="1440"/>
              <a:buFont typeface="Noto Sans Symbols"/>
              <a:buChar char="►"/>
            </a:pPr>
            <a:r>
              <a:rPr lang="en-GB" sz="1800">
                <a:solidFill>
                  <a:srgbClr val="3F3F3F"/>
                </a:solidFill>
                <a:highlight>
                  <a:schemeClr val="lt1"/>
                </a:highlight>
                <a:latin typeface="Century Gothic"/>
                <a:ea typeface="Century Gothic"/>
                <a:cs typeface="Century Gothic"/>
                <a:sym typeface="Century Gothic"/>
              </a:rPr>
              <a:t>This reading needs to be logged in their reading record book. These will be sent home in the first few weeks of the term with your child’s reading book.</a:t>
            </a:r>
            <a:endParaRPr sz="1800">
              <a:solidFill>
                <a:srgbClr val="3F3F3F"/>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2"/>
          <p:cNvSpPr txBox="1">
            <a:spLocks noGrp="1"/>
          </p:cNvSpPr>
          <p:nvPr>
            <p:ph type="title"/>
          </p:nvPr>
        </p:nvSpPr>
        <p:spPr>
          <a:xfrm>
            <a:off x="209811" y="128293"/>
            <a:ext cx="9404700" cy="9291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a:latin typeface="Century Gothic"/>
                <a:ea typeface="Century Gothic"/>
                <a:cs typeface="Century Gothic"/>
                <a:sym typeface="Century Gothic"/>
              </a:rPr>
              <a:t>Support at home </a:t>
            </a:r>
            <a:endParaRPr/>
          </a:p>
        </p:txBody>
      </p:sp>
      <p:sp>
        <p:nvSpPr>
          <p:cNvPr id="232" name="Google Shape;232;p12"/>
          <p:cNvSpPr txBox="1">
            <a:spLocks noGrp="1"/>
          </p:cNvSpPr>
          <p:nvPr>
            <p:ph type="body" idx="1"/>
          </p:nvPr>
        </p:nvSpPr>
        <p:spPr>
          <a:xfrm>
            <a:off x="351711" y="876357"/>
            <a:ext cx="8596800" cy="726330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SzPts val="1440"/>
              <a:buNone/>
            </a:pPr>
            <a:r>
              <a:rPr lang="en-GB" sz="1900">
                <a:latin typeface="Century Gothic"/>
                <a:ea typeface="Century Gothic"/>
                <a:cs typeface="Century Gothic"/>
                <a:sym typeface="Century Gothic"/>
              </a:rPr>
              <a:t>This power point will be sent out (as soon as possible) </a:t>
            </a:r>
            <a:endParaRPr sz="1900"/>
          </a:p>
          <a:p>
            <a:pPr marL="0" lvl="0" indent="0" algn="l" rtl="0">
              <a:lnSpc>
                <a:spcPct val="115000"/>
              </a:lnSpc>
              <a:spcBef>
                <a:spcPts val="300"/>
              </a:spcBef>
              <a:spcAft>
                <a:spcPts val="0"/>
              </a:spcAft>
              <a:buClr>
                <a:schemeClr val="dk1"/>
              </a:buClr>
              <a:buSzPts val="1100"/>
              <a:buFont typeface="Arial"/>
              <a:buNone/>
            </a:pPr>
            <a:r>
              <a:rPr lang="en-GB" sz="1300">
                <a:solidFill>
                  <a:srgbClr val="0D0D0D"/>
                </a:solidFill>
                <a:highlight>
                  <a:srgbClr val="FFFFFF"/>
                </a:highlight>
                <a:latin typeface="Arial"/>
                <a:ea typeface="Arial"/>
                <a:cs typeface="Arial"/>
                <a:sym typeface="Arial"/>
              </a:rPr>
              <a:t>There are lots of simple and enjoyable ways you can support your child’s learning at home, and reading together is one of the best things you can do!</a:t>
            </a:r>
            <a:endParaRPr sz="1300">
              <a:solidFill>
                <a:srgbClr val="0D0D0D"/>
              </a:solidFill>
              <a:highlight>
                <a:srgbClr val="FFFFFF"/>
              </a:highlight>
              <a:latin typeface="Arial"/>
              <a:ea typeface="Arial"/>
              <a:cs typeface="Arial"/>
              <a:sym typeface="Arial"/>
            </a:endParaRPr>
          </a:p>
          <a:p>
            <a:pPr marL="0" lvl="0" indent="0" algn="l" rtl="0">
              <a:lnSpc>
                <a:spcPct val="115000"/>
              </a:lnSpc>
              <a:spcBef>
                <a:spcPts val="1200"/>
              </a:spcBef>
              <a:spcAft>
                <a:spcPts val="0"/>
              </a:spcAft>
              <a:buClr>
                <a:schemeClr val="dk1"/>
              </a:buClr>
              <a:buSzPts val="1100"/>
              <a:buFont typeface="Arial"/>
              <a:buNone/>
            </a:pPr>
            <a:r>
              <a:rPr lang="en-GB" sz="1300">
                <a:solidFill>
                  <a:srgbClr val="0D0D0D"/>
                </a:solidFill>
                <a:highlight>
                  <a:srgbClr val="FFFFFF"/>
                </a:highlight>
                <a:latin typeface="Arial"/>
                <a:ea typeface="Arial"/>
                <a:cs typeface="Arial"/>
                <a:sym typeface="Arial"/>
              </a:rPr>
              <a:t>We encourage you to read to your child as often as possible and to enjoy a range of different books together. It is also really helpful to hear your child read regularly. This could be their school reading book or a book they have chosen themselves — the most important thing is that they enjoy reading and have plenty of opportunities to practise.</a:t>
            </a:r>
            <a:endParaRPr sz="1300">
              <a:solidFill>
                <a:srgbClr val="0D0D0D"/>
              </a:solidFill>
              <a:highlight>
                <a:srgbClr val="FFFFFF"/>
              </a:highlight>
              <a:latin typeface="Arial"/>
              <a:ea typeface="Arial"/>
              <a:cs typeface="Arial"/>
              <a:sym typeface="Arial"/>
            </a:endParaRPr>
          </a:p>
          <a:p>
            <a:pPr marL="0" lvl="0" indent="0" algn="l" rtl="0">
              <a:lnSpc>
                <a:spcPct val="115000"/>
              </a:lnSpc>
              <a:spcBef>
                <a:spcPts val="1200"/>
              </a:spcBef>
              <a:spcAft>
                <a:spcPts val="0"/>
              </a:spcAft>
              <a:buClr>
                <a:schemeClr val="dk1"/>
              </a:buClr>
              <a:buSzPts val="1100"/>
              <a:buFont typeface="Arial"/>
              <a:buNone/>
            </a:pPr>
            <a:r>
              <a:rPr lang="en-GB" sz="1300">
                <a:solidFill>
                  <a:srgbClr val="0D0D0D"/>
                </a:solidFill>
                <a:highlight>
                  <a:srgbClr val="FFFFFF"/>
                </a:highlight>
                <a:latin typeface="Arial"/>
                <a:ea typeface="Arial"/>
                <a:cs typeface="Arial"/>
                <a:sym typeface="Arial"/>
              </a:rPr>
              <a:t>You can also support your child by practising the sounds, words and tricky words they have been learning in phonics. Their phonics sounds and words will be added to their reading record each half term, giving you an easy way to see what they are learning and practise these together at home.</a:t>
            </a:r>
            <a:endParaRPr sz="1300">
              <a:solidFill>
                <a:srgbClr val="0D0D0D"/>
              </a:solidFill>
              <a:highlight>
                <a:srgbClr val="FFFFFF"/>
              </a:highlight>
              <a:latin typeface="Arial"/>
              <a:ea typeface="Arial"/>
              <a:cs typeface="Arial"/>
              <a:sym typeface="Arial"/>
            </a:endParaRPr>
          </a:p>
          <a:p>
            <a:pPr marL="0" lvl="0" indent="0" algn="l" rtl="0">
              <a:lnSpc>
                <a:spcPct val="115000"/>
              </a:lnSpc>
              <a:spcBef>
                <a:spcPts val="1200"/>
              </a:spcBef>
              <a:spcAft>
                <a:spcPts val="0"/>
              </a:spcAft>
              <a:buClr>
                <a:schemeClr val="dk1"/>
              </a:buClr>
              <a:buSzPts val="1100"/>
              <a:buFont typeface="Arial"/>
              <a:buNone/>
            </a:pPr>
            <a:r>
              <a:rPr lang="en-GB" sz="1300">
                <a:solidFill>
                  <a:srgbClr val="0D0D0D"/>
                </a:solidFill>
                <a:highlight>
                  <a:srgbClr val="FFFFFF"/>
                </a:highlight>
                <a:latin typeface="Arial"/>
                <a:ea typeface="Arial"/>
                <a:cs typeface="Arial"/>
                <a:sym typeface="Arial"/>
              </a:rPr>
              <a:t>If you are looking for some extra fun ways to practise phonics, there are lots of fantastic resources available online, including:</a:t>
            </a:r>
            <a:endParaRPr sz="1300">
              <a:solidFill>
                <a:srgbClr val="0D0D0D"/>
              </a:solidFill>
              <a:highlight>
                <a:srgbClr val="FFFFFF"/>
              </a:highlight>
              <a:latin typeface="Arial"/>
              <a:ea typeface="Arial"/>
              <a:cs typeface="Arial"/>
              <a:sym typeface="Arial"/>
            </a:endParaRPr>
          </a:p>
          <a:p>
            <a:pPr marL="457200" lvl="0" indent="-311150" algn="l" rtl="0">
              <a:lnSpc>
                <a:spcPct val="115000"/>
              </a:lnSpc>
              <a:spcBef>
                <a:spcPts val="1200"/>
              </a:spcBef>
              <a:spcAft>
                <a:spcPts val="0"/>
              </a:spcAft>
              <a:buClr>
                <a:srgbClr val="0D0D0D"/>
              </a:buClr>
              <a:buSzPts val="1300"/>
              <a:buFont typeface="Arial"/>
              <a:buChar char="●"/>
            </a:pPr>
            <a:r>
              <a:rPr lang="en-GB" sz="1300">
                <a:solidFill>
                  <a:srgbClr val="0D0D0D"/>
                </a:solidFill>
                <a:highlight>
                  <a:srgbClr val="FFFFFF"/>
                </a:highlight>
                <a:latin typeface="Arial"/>
                <a:ea typeface="Arial"/>
                <a:cs typeface="Arial"/>
                <a:sym typeface="Arial"/>
              </a:rPr>
              <a:t>Phonics Play</a:t>
            </a:r>
            <a:endParaRPr sz="1300">
              <a:solidFill>
                <a:srgbClr val="0D0D0D"/>
              </a:solidFill>
              <a:highlight>
                <a:srgbClr val="FFFFFF"/>
              </a:highlight>
              <a:latin typeface="Arial"/>
              <a:ea typeface="Arial"/>
              <a:cs typeface="Arial"/>
              <a:sym typeface="Arial"/>
            </a:endParaRPr>
          </a:p>
          <a:p>
            <a:pPr marL="457200" lvl="0" indent="-311150" algn="l" rtl="0">
              <a:lnSpc>
                <a:spcPct val="115000"/>
              </a:lnSpc>
              <a:spcBef>
                <a:spcPts val="0"/>
              </a:spcBef>
              <a:spcAft>
                <a:spcPts val="0"/>
              </a:spcAft>
              <a:buClr>
                <a:srgbClr val="0D0D0D"/>
              </a:buClr>
              <a:buSzPts val="1300"/>
              <a:buFont typeface="Arial"/>
              <a:buChar char="●"/>
            </a:pPr>
            <a:r>
              <a:rPr lang="en-GB" sz="1300">
                <a:solidFill>
                  <a:srgbClr val="0D0D0D"/>
                </a:solidFill>
                <a:highlight>
                  <a:srgbClr val="FFFFFF"/>
                </a:highlight>
                <a:latin typeface="Arial"/>
                <a:ea typeface="Arial"/>
                <a:cs typeface="Arial"/>
                <a:sym typeface="Arial"/>
              </a:rPr>
              <a:t>Phonics Bloom</a:t>
            </a:r>
            <a:endParaRPr sz="1300">
              <a:solidFill>
                <a:srgbClr val="0D0D0D"/>
              </a:solidFill>
              <a:highlight>
                <a:srgbClr val="FFFFFF"/>
              </a:highlight>
              <a:latin typeface="Arial"/>
              <a:ea typeface="Arial"/>
              <a:cs typeface="Arial"/>
              <a:sym typeface="Arial"/>
            </a:endParaRPr>
          </a:p>
          <a:p>
            <a:pPr marL="457200" lvl="0" indent="-311150" algn="l" rtl="0">
              <a:lnSpc>
                <a:spcPct val="115000"/>
              </a:lnSpc>
              <a:spcBef>
                <a:spcPts val="0"/>
              </a:spcBef>
              <a:spcAft>
                <a:spcPts val="0"/>
              </a:spcAft>
              <a:buClr>
                <a:srgbClr val="0D0D0D"/>
              </a:buClr>
              <a:buSzPts val="1300"/>
              <a:buFont typeface="Arial"/>
              <a:buChar char="●"/>
            </a:pPr>
            <a:r>
              <a:rPr lang="en-GB" sz="1300">
                <a:solidFill>
                  <a:srgbClr val="0D0D0D"/>
                </a:solidFill>
                <a:highlight>
                  <a:srgbClr val="FFFFFF"/>
                </a:highlight>
                <a:latin typeface="Arial"/>
                <a:ea typeface="Arial"/>
                <a:cs typeface="Arial"/>
                <a:sym typeface="Arial"/>
              </a:rPr>
              <a:t>Topmarks</a:t>
            </a:r>
            <a:endParaRPr sz="1300">
              <a:solidFill>
                <a:srgbClr val="0D0D0D"/>
              </a:solidFill>
              <a:highlight>
                <a:srgbClr val="FFFFFF"/>
              </a:highlight>
              <a:latin typeface="Arial"/>
              <a:ea typeface="Arial"/>
              <a:cs typeface="Arial"/>
              <a:sym typeface="Arial"/>
            </a:endParaRPr>
          </a:p>
          <a:p>
            <a:pPr marL="457200" lvl="0" indent="-311150" algn="l" rtl="0">
              <a:lnSpc>
                <a:spcPct val="115000"/>
              </a:lnSpc>
              <a:spcBef>
                <a:spcPts val="0"/>
              </a:spcBef>
              <a:spcAft>
                <a:spcPts val="0"/>
              </a:spcAft>
              <a:buClr>
                <a:srgbClr val="0D0D0D"/>
              </a:buClr>
              <a:buSzPts val="1300"/>
              <a:buFont typeface="Arial"/>
              <a:buChar char="●"/>
            </a:pPr>
            <a:r>
              <a:rPr lang="en-GB" sz="1300">
                <a:solidFill>
                  <a:srgbClr val="0D0D0D"/>
                </a:solidFill>
                <a:highlight>
                  <a:srgbClr val="FFFFFF"/>
                </a:highlight>
                <a:latin typeface="Arial"/>
                <a:ea typeface="Arial"/>
                <a:cs typeface="Arial"/>
                <a:sym typeface="Arial"/>
              </a:rPr>
              <a:t>YouTube, including the popular </a:t>
            </a:r>
            <a:r>
              <a:rPr lang="en-GB" sz="1300" i="1">
                <a:solidFill>
                  <a:srgbClr val="0D0D0D"/>
                </a:solidFill>
                <a:highlight>
                  <a:srgbClr val="FFFFFF"/>
                </a:highlight>
                <a:latin typeface="Arial"/>
                <a:ea typeface="Arial"/>
                <a:cs typeface="Arial"/>
                <a:sym typeface="Arial"/>
              </a:rPr>
              <a:t>Geraldine the Giraffe</a:t>
            </a:r>
            <a:r>
              <a:rPr lang="en-GB" sz="1300">
                <a:solidFill>
                  <a:srgbClr val="0D0D0D"/>
                </a:solidFill>
                <a:highlight>
                  <a:srgbClr val="FFFFFF"/>
                </a:highlight>
                <a:latin typeface="Arial"/>
                <a:ea typeface="Arial"/>
                <a:cs typeface="Arial"/>
                <a:sym typeface="Arial"/>
              </a:rPr>
              <a:t> videos</a:t>
            </a:r>
            <a:endParaRPr sz="1300">
              <a:solidFill>
                <a:srgbClr val="0D0D0D"/>
              </a:solidFill>
              <a:highlight>
                <a:srgbClr val="FFFFFF"/>
              </a:highlight>
              <a:latin typeface="Arial"/>
              <a:ea typeface="Arial"/>
              <a:cs typeface="Arial"/>
              <a:sym typeface="Arial"/>
            </a:endParaRPr>
          </a:p>
          <a:p>
            <a:pPr marL="0" lvl="0" indent="0" algn="l" rtl="0">
              <a:lnSpc>
                <a:spcPct val="115000"/>
              </a:lnSpc>
              <a:spcBef>
                <a:spcPts val="600"/>
              </a:spcBef>
              <a:spcAft>
                <a:spcPts val="0"/>
              </a:spcAft>
              <a:buClr>
                <a:schemeClr val="dk1"/>
              </a:buClr>
              <a:buSzPts val="1100"/>
              <a:buFont typeface="Arial"/>
              <a:buNone/>
            </a:pPr>
            <a:r>
              <a:rPr lang="en-GB" sz="1300">
                <a:solidFill>
                  <a:srgbClr val="0D0D0D"/>
                </a:solidFill>
                <a:highlight>
                  <a:srgbClr val="FFFFFF"/>
                </a:highlight>
                <a:latin typeface="Arial"/>
                <a:ea typeface="Arial"/>
                <a:cs typeface="Arial"/>
                <a:sym typeface="Arial"/>
              </a:rPr>
              <a:t>Please don't feel that learning at home needs to be formal — sharing a story, spotting sounds in the environment, practising tricky words or playing a phonics game together can all make a big difference.</a:t>
            </a:r>
            <a:endParaRPr sz="1300">
              <a:solidFill>
                <a:srgbClr val="0D0D0D"/>
              </a:solidFill>
              <a:highlight>
                <a:srgbClr val="FFFFFF"/>
              </a:highlight>
              <a:latin typeface="Arial"/>
              <a:ea typeface="Arial"/>
              <a:cs typeface="Arial"/>
              <a:sym typeface="Arial"/>
            </a:endParaRPr>
          </a:p>
          <a:p>
            <a:pPr marL="0" lvl="0" indent="0" algn="l" rtl="0">
              <a:lnSpc>
                <a:spcPct val="115000"/>
              </a:lnSpc>
              <a:spcBef>
                <a:spcPts val="1200"/>
              </a:spcBef>
              <a:spcAft>
                <a:spcPts val="0"/>
              </a:spcAft>
              <a:buClr>
                <a:schemeClr val="dk1"/>
              </a:buClr>
              <a:buSzPts val="1100"/>
              <a:buFont typeface="Arial"/>
              <a:buNone/>
            </a:pPr>
            <a:r>
              <a:rPr lang="en-GB" sz="1300">
                <a:solidFill>
                  <a:srgbClr val="0D0D0D"/>
                </a:solidFill>
                <a:highlight>
                  <a:srgbClr val="FFFFFF"/>
                </a:highlight>
                <a:latin typeface="Arial"/>
                <a:ea typeface="Arial"/>
                <a:cs typeface="Arial"/>
                <a:sym typeface="Arial"/>
              </a:rPr>
              <a:t>Most importantly, we want children to develop a love of reading and learning, so please keep it fun, positive and full of praise! 🌟</a:t>
            </a:r>
            <a:endParaRPr sz="1300">
              <a:solidFill>
                <a:srgbClr val="0D0D0D"/>
              </a:solidFill>
              <a:highlight>
                <a:srgbClr val="FFFFFF"/>
              </a:highlight>
              <a:latin typeface="Arial"/>
              <a:ea typeface="Arial"/>
              <a:cs typeface="Arial"/>
              <a:sym typeface="Arial"/>
            </a:endParaRPr>
          </a:p>
          <a:p>
            <a:pPr marL="457200" lvl="0" indent="0" algn="l" rtl="0">
              <a:lnSpc>
                <a:spcPct val="100000"/>
              </a:lnSpc>
              <a:spcBef>
                <a:spcPts val="1000"/>
              </a:spcBef>
              <a:spcAft>
                <a:spcPts val="0"/>
              </a:spcAft>
              <a:buNone/>
            </a:pPr>
            <a:endParaRPr>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endParaRPr>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r>
              <a:rPr lang="en-GB">
                <a:latin typeface="Century Gothic"/>
                <a:ea typeface="Century Gothic"/>
                <a:cs typeface="Century Gothic"/>
                <a:sym typeface="Century Gothic"/>
              </a:rPr>
              <a:t>  </a:t>
            </a:r>
            <a:endParaRPr/>
          </a:p>
          <a:p>
            <a:pPr marL="342900" lvl="0" indent="-251459" algn="l" rtl="0">
              <a:lnSpc>
                <a:spcPct val="100000"/>
              </a:lnSpc>
              <a:spcBef>
                <a:spcPts val="1000"/>
              </a:spcBef>
              <a:spcAft>
                <a:spcPts val="0"/>
              </a:spcAft>
              <a:buSzPts val="1440"/>
              <a:buNone/>
            </a:pPr>
            <a:endParaRPr>
              <a:latin typeface="Century Gothic"/>
              <a:ea typeface="Century Gothic"/>
              <a:cs typeface="Century Gothic"/>
              <a:sym typeface="Century Gothic"/>
            </a:endParaRPr>
          </a:p>
        </p:txBody>
      </p:sp>
      <p:pic>
        <p:nvPicPr>
          <p:cNvPr id="233" name="Google Shape;233;p12"/>
          <p:cNvPicPr preferRelativeResize="0"/>
          <p:nvPr/>
        </p:nvPicPr>
        <p:blipFill rotWithShape="1">
          <a:blip r:embed="rId3">
            <a:alphaModFix/>
          </a:blip>
          <a:srcRect/>
          <a:stretch/>
        </p:blipFill>
        <p:spPr>
          <a:xfrm>
            <a:off x="10221654" y="236705"/>
            <a:ext cx="1771682" cy="1587737"/>
          </a:xfrm>
          <a:prstGeom prst="rect">
            <a:avLst/>
          </a:prstGeom>
          <a:noFill/>
          <a:ln>
            <a:noFill/>
          </a:ln>
        </p:spPr>
      </p:pic>
      <p:pic>
        <p:nvPicPr>
          <p:cNvPr id="234" name="Google Shape;234;p12"/>
          <p:cNvPicPr preferRelativeResize="0"/>
          <p:nvPr/>
        </p:nvPicPr>
        <p:blipFill rotWithShape="1">
          <a:blip r:embed="rId4">
            <a:alphaModFix/>
          </a:blip>
          <a:srcRect/>
          <a:stretch/>
        </p:blipFill>
        <p:spPr>
          <a:xfrm rot="-407127">
            <a:off x="9836994" y="3961328"/>
            <a:ext cx="1995868" cy="2834442"/>
          </a:xfrm>
          <a:prstGeom prst="rect">
            <a:avLst/>
          </a:prstGeom>
          <a:noFill/>
          <a:ln>
            <a:noFill/>
          </a:ln>
        </p:spPr>
      </p:pic>
      <p:pic>
        <p:nvPicPr>
          <p:cNvPr id="235" name="Google Shape;235;p12"/>
          <p:cNvPicPr preferRelativeResize="0"/>
          <p:nvPr/>
        </p:nvPicPr>
        <p:blipFill rotWithShape="1">
          <a:blip r:embed="rId5">
            <a:alphaModFix/>
          </a:blip>
          <a:srcRect/>
          <a:stretch/>
        </p:blipFill>
        <p:spPr>
          <a:xfrm>
            <a:off x="9489815" y="1942670"/>
            <a:ext cx="2316785" cy="16470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3"/>
          <p:cNvSpPr txBox="1">
            <a:spLocks noGrp="1"/>
          </p:cNvSpPr>
          <p:nvPr>
            <p:ph type="title"/>
          </p:nvPr>
        </p:nvSpPr>
        <p:spPr>
          <a:xfrm>
            <a:off x="346294" y="777400"/>
            <a:ext cx="9188400" cy="13209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240"/>
              <a:buFont typeface="Trebuchet MS"/>
              <a:buNone/>
            </a:pPr>
            <a:r>
              <a:rPr lang="en-GB" sz="3020"/>
              <a:t>Please use this email to communicate: </a:t>
            </a:r>
            <a:br>
              <a:rPr lang="en-GB" sz="3020"/>
            </a:br>
            <a:r>
              <a:rPr lang="en-GB" sz="3020"/>
              <a:t>office@woodfieldprimary.com</a:t>
            </a:r>
            <a:endParaRPr/>
          </a:p>
        </p:txBody>
      </p:sp>
      <p:sp>
        <p:nvSpPr>
          <p:cNvPr id="241" name="Google Shape;241;p13"/>
          <p:cNvSpPr txBox="1"/>
          <p:nvPr/>
        </p:nvSpPr>
        <p:spPr>
          <a:xfrm>
            <a:off x="553597" y="3891622"/>
            <a:ext cx="9064800" cy="1416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entury Gothic"/>
                <a:ea typeface="Century Gothic"/>
                <a:cs typeface="Century Gothic"/>
                <a:sym typeface="Century Gothic"/>
              </a:rPr>
              <a:t>Teachers are also available for an informal discussion after school, once the children have been dismissed.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Century Gothic"/>
              <a:buNone/>
            </a:pPr>
            <a:r>
              <a:rPr lang="en-GB">
                <a:latin typeface="Century Gothic"/>
                <a:ea typeface="Century Gothic"/>
                <a:cs typeface="Century Gothic"/>
                <a:sym typeface="Century Gothic"/>
              </a:rPr>
              <a:t>Reminders</a:t>
            </a:r>
            <a:r>
              <a:rPr lang="en-GB"/>
              <a:t> </a:t>
            </a:r>
            <a:endParaRPr/>
          </a:p>
        </p:txBody>
      </p:sp>
      <p:sp>
        <p:nvSpPr>
          <p:cNvPr id="247" name="Google Shape;247;p14"/>
          <p:cNvSpPr txBox="1">
            <a:spLocks noGrp="1"/>
          </p:cNvSpPr>
          <p:nvPr>
            <p:ph type="body" idx="1"/>
          </p:nvPr>
        </p:nvSpPr>
        <p:spPr>
          <a:xfrm>
            <a:off x="433932" y="1640894"/>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1440"/>
              <a:buChar char="►"/>
            </a:pPr>
            <a:r>
              <a:rPr lang="en-GB">
                <a:latin typeface="Century Gothic"/>
                <a:ea typeface="Century Gothic"/>
                <a:cs typeface="Century Gothic"/>
                <a:sym typeface="Century Gothic"/>
              </a:rPr>
              <a:t>The children do not need their own pencil cases as we have plenty of stationary for the children to use in class.</a:t>
            </a:r>
            <a:endParaRPr/>
          </a:p>
          <a:p>
            <a:pPr marL="342900" lvl="0" indent="-342900" algn="l" rtl="0">
              <a:lnSpc>
                <a:spcPct val="100000"/>
              </a:lnSpc>
              <a:spcBef>
                <a:spcPts val="1000"/>
              </a:spcBef>
              <a:spcAft>
                <a:spcPts val="0"/>
              </a:spcAft>
              <a:buSzPts val="1440"/>
              <a:buChar char="►"/>
            </a:pPr>
            <a:r>
              <a:rPr lang="en-GB">
                <a:latin typeface="Century Gothic"/>
                <a:ea typeface="Century Gothic"/>
                <a:cs typeface="Century Gothic"/>
                <a:sym typeface="Century Gothic"/>
              </a:rPr>
              <a:t>Please ensure that EVERYTHING brought into school is named. </a:t>
            </a:r>
            <a:endParaRPr/>
          </a:p>
          <a:p>
            <a:pPr marL="342900" lvl="0" indent="-342900" algn="l" rtl="0">
              <a:lnSpc>
                <a:spcPct val="100000"/>
              </a:lnSpc>
              <a:spcBef>
                <a:spcPts val="1000"/>
              </a:spcBef>
              <a:spcAft>
                <a:spcPts val="0"/>
              </a:spcAft>
              <a:buSzPts val="1440"/>
              <a:buChar char="►"/>
            </a:pPr>
            <a:r>
              <a:rPr lang="en-GB">
                <a:latin typeface="Century Gothic"/>
                <a:ea typeface="Century Gothic"/>
                <a:cs typeface="Century Gothic"/>
                <a:sym typeface="Century Gothic"/>
              </a:rPr>
              <a:t>Children to have a water bottle in school each day. </a:t>
            </a:r>
            <a:endParaRPr/>
          </a:p>
          <a:p>
            <a:pPr marL="342900" lvl="0" indent="-342900" algn="l" rtl="0">
              <a:lnSpc>
                <a:spcPct val="100000"/>
              </a:lnSpc>
              <a:spcBef>
                <a:spcPts val="1000"/>
              </a:spcBef>
              <a:spcAft>
                <a:spcPts val="0"/>
              </a:spcAft>
              <a:buSzPts val="1440"/>
              <a:buChar char="►"/>
            </a:pPr>
            <a:r>
              <a:rPr lang="en-GB">
                <a:latin typeface="Century Gothic"/>
                <a:ea typeface="Century Gothic"/>
                <a:cs typeface="Century Gothic"/>
                <a:sym typeface="Century Gothic"/>
              </a:rPr>
              <a:t>The children continue to be provided with a free fruit snack each day.</a:t>
            </a:r>
            <a:endParaRPr/>
          </a:p>
          <a:p>
            <a:pPr marL="342900" lvl="0" indent="-251459" algn="l" rtl="0">
              <a:lnSpc>
                <a:spcPct val="100000"/>
              </a:lnSpc>
              <a:spcBef>
                <a:spcPts val="1000"/>
              </a:spcBef>
              <a:spcAft>
                <a:spcPts val="0"/>
              </a:spcAft>
              <a:buSzPts val="1440"/>
              <a:buNone/>
            </a:pPr>
            <a:endParaRPr>
              <a:latin typeface="Century Gothic"/>
              <a:ea typeface="Century Gothic"/>
              <a:cs typeface="Century Gothic"/>
              <a:sym typeface="Century Gothic"/>
            </a:endParaRPr>
          </a:p>
          <a:p>
            <a:pPr marL="0" lvl="0" indent="0" algn="l" rtl="0">
              <a:lnSpc>
                <a:spcPct val="100000"/>
              </a:lnSpc>
              <a:spcBef>
                <a:spcPts val="1000"/>
              </a:spcBef>
              <a:spcAft>
                <a:spcPts val="0"/>
              </a:spcAft>
              <a:buSzPts val="1440"/>
              <a:buNone/>
            </a:pPr>
            <a:endParaRPr/>
          </a:p>
          <a:p>
            <a:pPr marL="342900" lvl="0" indent="-251459" algn="l" rtl="0">
              <a:lnSpc>
                <a:spcPct val="100000"/>
              </a:lnSpc>
              <a:spcBef>
                <a:spcPts val="1000"/>
              </a:spcBef>
              <a:spcAft>
                <a:spcPts val="0"/>
              </a:spcAft>
              <a:buSzPts val="1440"/>
              <a:buNone/>
            </a:pPr>
            <a:endParaRPr>
              <a:latin typeface="Century Gothic"/>
              <a:ea typeface="Century Gothic"/>
              <a:cs typeface="Century Gothic"/>
              <a:sym typeface="Century Gothic"/>
            </a:endParaRPr>
          </a:p>
          <a:p>
            <a:pPr marL="342900" lvl="0" indent="-251459" algn="l" rtl="0">
              <a:lnSpc>
                <a:spcPct val="100000"/>
              </a:lnSpc>
              <a:spcBef>
                <a:spcPts val="1000"/>
              </a:spcBef>
              <a:spcAft>
                <a:spcPts val="0"/>
              </a:spcAft>
              <a:buSzPts val="1440"/>
              <a:buNone/>
            </a:pPr>
            <a:endParaRPr/>
          </a:p>
        </p:txBody>
      </p:sp>
    </p:spTree>
  </p:cSld>
  <p:clrMapOvr>
    <a:masterClrMapping/>
  </p:clrMapOvr>
</p:sld>
</file>

<file path=ppt/theme/theme1.xml><?xml version="1.0" encoding="utf-8"?>
<a:theme xmlns:a="http://schemas.openxmlformats.org/drawingml/2006/main" name="Facet">
  <a:themeElements>
    <a:clrScheme name="Orange Red">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1206</Words>
  <Application>Microsoft Office PowerPoint</Application>
  <PresentationFormat>Widescreen</PresentationFormat>
  <Paragraphs>116</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Century Gothic</vt:lpstr>
      <vt:lpstr>Arial</vt:lpstr>
      <vt:lpstr>Noto Sans Symbols</vt:lpstr>
      <vt:lpstr>Trebuchet MS</vt:lpstr>
      <vt:lpstr>Facet</vt:lpstr>
      <vt:lpstr>Welcome to Year 1!</vt:lpstr>
      <vt:lpstr>Teachers</vt:lpstr>
      <vt:lpstr>Class support</vt:lpstr>
      <vt:lpstr>Drop off and pick up</vt:lpstr>
      <vt:lpstr>Behaviour expectations</vt:lpstr>
      <vt:lpstr>Dojo and praise points.</vt:lpstr>
      <vt:lpstr>PE days </vt:lpstr>
      <vt:lpstr>Topics</vt:lpstr>
      <vt:lpstr>Trips and workshops   We are currently finalising the details for this year’s upcoming school trips to ensure they offer enriching, safe, and memorable experiences for our students. Full itineraries, dates, and booking information will be confirmed and shared with you as soon as possible.  Thank you for your patience and enthusiasm as we prepare these exciting opportunities!</vt:lpstr>
      <vt:lpstr>Year 1 Assessments</vt:lpstr>
      <vt:lpstr>Reading </vt:lpstr>
      <vt:lpstr>Support at home </vt:lpstr>
      <vt:lpstr>Please use this email to communicate:  office@woodfieldprimary.com</vt:lpstr>
      <vt:lpstr>Reminders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Jade Allan</dc:creator>
  <cp:lastModifiedBy>Anneka Tulip</cp:lastModifiedBy>
  <cp:revision>1</cp:revision>
  <dcterms:created xsi:type="dcterms:W3CDTF">2020-09-08T08:10:10Z</dcterms:created>
  <dcterms:modified xsi:type="dcterms:W3CDTF">2026-09-09T09:01:22Z</dcterms:modified>
</cp:coreProperties>
</file>